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2" r:id="rId3"/>
  </p:sldMasterIdLst>
  <p:notesMasterIdLst>
    <p:notesMasterId r:id="rId25"/>
  </p:notesMasterIdLst>
  <p:handoutMasterIdLst>
    <p:handoutMasterId r:id="rId26"/>
  </p:handoutMasterIdLst>
  <p:sldIdLst>
    <p:sldId id="259" r:id="rId4"/>
    <p:sldId id="265" r:id="rId5"/>
    <p:sldId id="272" r:id="rId6"/>
    <p:sldId id="267" r:id="rId7"/>
    <p:sldId id="273" r:id="rId8"/>
    <p:sldId id="284" r:id="rId9"/>
    <p:sldId id="274" r:id="rId10"/>
    <p:sldId id="285" r:id="rId11"/>
    <p:sldId id="286" r:id="rId12"/>
    <p:sldId id="275" r:id="rId13"/>
    <p:sldId id="278" r:id="rId14"/>
    <p:sldId id="289" r:id="rId15"/>
    <p:sldId id="276" r:id="rId16"/>
    <p:sldId id="288" r:id="rId17"/>
    <p:sldId id="277" r:id="rId18"/>
    <p:sldId id="279" r:id="rId19"/>
    <p:sldId id="280" r:id="rId20"/>
    <p:sldId id="281" r:id="rId21"/>
    <p:sldId id="282" r:id="rId22"/>
    <p:sldId id="283" r:id="rId23"/>
    <p:sldId id="264"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FBFBFB"/>
    <a:srgbClr val="FAFAFA"/>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7" d="100"/>
          <a:sy n="97" d="100"/>
        </p:scale>
        <p:origin x="972"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306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BF6306-F41A-4595-8640-4D06907B28C2}"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zh-CN" altLang="en-US"/>
        </a:p>
      </dgm:t>
    </dgm:pt>
    <dgm:pt modelId="{0D3A0002-4104-411A-B7AE-E377D934FCE3}">
      <dgm:prSet phldrT="[文本]"/>
      <dgm:spPr/>
      <dgm:t>
        <a:bodyPr/>
        <a:lstStyle/>
        <a:p>
          <a:pPr algn="l"/>
          <a:r>
            <a:rPr lang="zh-CN" altLang="en-US" dirty="0" smtClean="0"/>
            <a:t>电机简介</a:t>
          </a:r>
          <a:endParaRPr lang="en-US" altLang="zh-CN" dirty="0" smtClean="0"/>
        </a:p>
      </dgm:t>
    </dgm:pt>
    <dgm:pt modelId="{ECB0B6E2-96CF-48BC-86D7-2DC7FBD9153F}" type="parTrans" cxnId="{153E894D-F5FC-45AD-B9C6-90648FA45EA8}">
      <dgm:prSet/>
      <dgm:spPr/>
      <dgm:t>
        <a:bodyPr/>
        <a:lstStyle/>
        <a:p>
          <a:pPr algn="l"/>
          <a:endParaRPr lang="zh-CN" altLang="en-US"/>
        </a:p>
      </dgm:t>
    </dgm:pt>
    <dgm:pt modelId="{0056741C-72D7-402C-BD26-CE2D748767F9}" type="sibTrans" cxnId="{153E894D-F5FC-45AD-B9C6-90648FA45EA8}">
      <dgm:prSet/>
      <dgm:spPr/>
      <dgm:t>
        <a:bodyPr/>
        <a:lstStyle/>
        <a:p>
          <a:pPr algn="l"/>
          <a:endParaRPr lang="zh-CN" altLang="en-US"/>
        </a:p>
      </dgm:t>
    </dgm:pt>
    <dgm:pt modelId="{056794F2-33E0-48C8-A4E1-27B383CE9CD5}">
      <dgm:prSet/>
      <dgm:spPr/>
      <dgm:t>
        <a:bodyPr/>
        <a:lstStyle/>
        <a:p>
          <a:r>
            <a:rPr lang="zh-CN" altLang="en-US" dirty="0" smtClean="0"/>
            <a:t>电机驱动器简介</a:t>
          </a:r>
          <a:endParaRPr lang="zh-CN" altLang="en-US" dirty="0"/>
        </a:p>
      </dgm:t>
    </dgm:pt>
    <dgm:pt modelId="{A28CE4E2-8014-4455-97B8-7BCCB159ACA8}" type="parTrans" cxnId="{8D6C6B43-3CC8-41D8-9581-FC8B5410680F}">
      <dgm:prSet/>
      <dgm:spPr/>
      <dgm:t>
        <a:bodyPr/>
        <a:lstStyle/>
        <a:p>
          <a:endParaRPr lang="zh-CN" altLang="en-US"/>
        </a:p>
      </dgm:t>
    </dgm:pt>
    <dgm:pt modelId="{539DA7B8-DE98-4A3B-AFF0-BE69B37724FC}" type="sibTrans" cxnId="{8D6C6B43-3CC8-41D8-9581-FC8B5410680F}">
      <dgm:prSet/>
      <dgm:spPr/>
      <dgm:t>
        <a:bodyPr/>
        <a:lstStyle/>
        <a:p>
          <a:endParaRPr lang="zh-CN" altLang="en-US"/>
        </a:p>
      </dgm:t>
    </dgm:pt>
    <dgm:pt modelId="{27CEF205-B81A-40DE-A5A8-FF2682529BCC}" type="pres">
      <dgm:prSet presAssocID="{3BBF6306-F41A-4595-8640-4D06907B28C2}" presName="Name0" presStyleCnt="0">
        <dgm:presLayoutVars>
          <dgm:chMax val="7"/>
          <dgm:chPref val="7"/>
          <dgm:dir/>
        </dgm:presLayoutVars>
      </dgm:prSet>
      <dgm:spPr/>
      <dgm:t>
        <a:bodyPr/>
        <a:lstStyle/>
        <a:p>
          <a:endParaRPr lang="zh-CN" altLang="en-US"/>
        </a:p>
      </dgm:t>
    </dgm:pt>
    <dgm:pt modelId="{FBE9C480-9EC2-4E9A-A924-F87B9052E655}" type="pres">
      <dgm:prSet presAssocID="{3BBF6306-F41A-4595-8640-4D06907B28C2}" presName="Name1" presStyleCnt="0"/>
      <dgm:spPr/>
    </dgm:pt>
    <dgm:pt modelId="{5B2DB6CE-B07D-4D20-A536-5F9D9292D10E}" type="pres">
      <dgm:prSet presAssocID="{3BBF6306-F41A-4595-8640-4D06907B28C2}" presName="cycle" presStyleCnt="0"/>
      <dgm:spPr/>
    </dgm:pt>
    <dgm:pt modelId="{D5022DB8-F583-4458-9631-2B59BD598389}" type="pres">
      <dgm:prSet presAssocID="{3BBF6306-F41A-4595-8640-4D06907B28C2}" presName="srcNode" presStyleLbl="node1" presStyleIdx="0" presStyleCnt="2"/>
      <dgm:spPr/>
    </dgm:pt>
    <dgm:pt modelId="{6BEA38B3-08DE-4857-90F4-62BA6DF48890}" type="pres">
      <dgm:prSet presAssocID="{3BBF6306-F41A-4595-8640-4D06907B28C2}" presName="conn" presStyleLbl="parChTrans1D2" presStyleIdx="0" presStyleCnt="1"/>
      <dgm:spPr/>
      <dgm:t>
        <a:bodyPr/>
        <a:lstStyle/>
        <a:p>
          <a:endParaRPr lang="zh-CN" altLang="en-US"/>
        </a:p>
      </dgm:t>
    </dgm:pt>
    <dgm:pt modelId="{0CC1108D-5066-4F90-91A2-06366218892E}" type="pres">
      <dgm:prSet presAssocID="{3BBF6306-F41A-4595-8640-4D06907B28C2}" presName="extraNode" presStyleLbl="node1" presStyleIdx="0" presStyleCnt="2"/>
      <dgm:spPr/>
    </dgm:pt>
    <dgm:pt modelId="{3F87B5B7-D5FC-43F8-B3AA-805A2B031400}" type="pres">
      <dgm:prSet presAssocID="{3BBF6306-F41A-4595-8640-4D06907B28C2}" presName="dstNode" presStyleLbl="node1" presStyleIdx="0" presStyleCnt="2"/>
      <dgm:spPr/>
    </dgm:pt>
    <dgm:pt modelId="{2F58EECC-EE10-4E3F-8D00-C82310233B56}" type="pres">
      <dgm:prSet presAssocID="{0D3A0002-4104-411A-B7AE-E377D934FCE3}" presName="text_1" presStyleLbl="node1" presStyleIdx="0" presStyleCnt="2">
        <dgm:presLayoutVars>
          <dgm:bulletEnabled val="1"/>
        </dgm:presLayoutVars>
      </dgm:prSet>
      <dgm:spPr/>
      <dgm:t>
        <a:bodyPr/>
        <a:lstStyle/>
        <a:p>
          <a:endParaRPr lang="zh-CN" altLang="en-US"/>
        </a:p>
      </dgm:t>
    </dgm:pt>
    <dgm:pt modelId="{FFAD81C4-8BA5-420B-A4F0-572D5AA21C52}" type="pres">
      <dgm:prSet presAssocID="{0D3A0002-4104-411A-B7AE-E377D934FCE3}" presName="accent_1" presStyleCnt="0"/>
      <dgm:spPr/>
    </dgm:pt>
    <dgm:pt modelId="{7725F8AB-D54F-4623-9964-B97EBFFE1BAF}" type="pres">
      <dgm:prSet presAssocID="{0D3A0002-4104-411A-B7AE-E377D934FCE3}" presName="accentRepeatNode" presStyleLbl="solidFgAcc1" presStyleIdx="0" presStyleCnt="2"/>
      <dgm:spPr/>
    </dgm:pt>
    <dgm:pt modelId="{DBFD4F3C-81A5-4394-8DE8-4E5E40ED9355}" type="pres">
      <dgm:prSet presAssocID="{056794F2-33E0-48C8-A4E1-27B383CE9CD5}" presName="text_2" presStyleLbl="node1" presStyleIdx="1" presStyleCnt="2">
        <dgm:presLayoutVars>
          <dgm:bulletEnabled val="1"/>
        </dgm:presLayoutVars>
      </dgm:prSet>
      <dgm:spPr/>
      <dgm:t>
        <a:bodyPr/>
        <a:lstStyle/>
        <a:p>
          <a:endParaRPr lang="zh-CN" altLang="en-US"/>
        </a:p>
      </dgm:t>
    </dgm:pt>
    <dgm:pt modelId="{C01B5EC8-2F23-4451-A253-A779A48D3ADC}" type="pres">
      <dgm:prSet presAssocID="{056794F2-33E0-48C8-A4E1-27B383CE9CD5}" presName="accent_2" presStyleCnt="0"/>
      <dgm:spPr/>
    </dgm:pt>
    <dgm:pt modelId="{AC61E505-CAA4-45DC-9587-E91FCDF5D3F4}" type="pres">
      <dgm:prSet presAssocID="{056794F2-33E0-48C8-A4E1-27B383CE9CD5}" presName="accentRepeatNode" presStyleLbl="solidFgAcc1" presStyleIdx="1" presStyleCnt="2"/>
      <dgm:spPr/>
    </dgm:pt>
  </dgm:ptLst>
  <dgm:cxnLst>
    <dgm:cxn modelId="{D1E3ED1E-C5C8-41A8-914C-C4D723A0E80E}" type="presOf" srcId="{056794F2-33E0-48C8-A4E1-27B383CE9CD5}" destId="{DBFD4F3C-81A5-4394-8DE8-4E5E40ED9355}" srcOrd="0" destOrd="0" presId="urn:microsoft.com/office/officeart/2008/layout/VerticalCurvedList"/>
    <dgm:cxn modelId="{0E8A2C20-88F5-4A55-92EA-86C63917DB24}" type="presOf" srcId="{3BBF6306-F41A-4595-8640-4D06907B28C2}" destId="{27CEF205-B81A-40DE-A5A8-FF2682529BCC}" srcOrd="0" destOrd="0" presId="urn:microsoft.com/office/officeart/2008/layout/VerticalCurvedList"/>
    <dgm:cxn modelId="{8D6C6B43-3CC8-41D8-9581-FC8B5410680F}" srcId="{3BBF6306-F41A-4595-8640-4D06907B28C2}" destId="{056794F2-33E0-48C8-A4E1-27B383CE9CD5}" srcOrd="1" destOrd="0" parTransId="{A28CE4E2-8014-4455-97B8-7BCCB159ACA8}" sibTransId="{539DA7B8-DE98-4A3B-AFF0-BE69B37724FC}"/>
    <dgm:cxn modelId="{63708B2F-936E-4036-821F-EF26AE8D490C}" type="presOf" srcId="{0D3A0002-4104-411A-B7AE-E377D934FCE3}" destId="{2F58EECC-EE10-4E3F-8D00-C82310233B56}" srcOrd="0" destOrd="0" presId="urn:microsoft.com/office/officeart/2008/layout/VerticalCurvedList"/>
    <dgm:cxn modelId="{7E0E387D-247B-4BC6-90F5-75FEABD682F8}" type="presOf" srcId="{0056741C-72D7-402C-BD26-CE2D748767F9}" destId="{6BEA38B3-08DE-4857-90F4-62BA6DF48890}" srcOrd="0" destOrd="0" presId="urn:microsoft.com/office/officeart/2008/layout/VerticalCurvedList"/>
    <dgm:cxn modelId="{153E894D-F5FC-45AD-B9C6-90648FA45EA8}" srcId="{3BBF6306-F41A-4595-8640-4D06907B28C2}" destId="{0D3A0002-4104-411A-B7AE-E377D934FCE3}" srcOrd="0" destOrd="0" parTransId="{ECB0B6E2-96CF-48BC-86D7-2DC7FBD9153F}" sibTransId="{0056741C-72D7-402C-BD26-CE2D748767F9}"/>
    <dgm:cxn modelId="{40A09D3E-53CA-4575-B72F-45775880C127}" type="presParOf" srcId="{27CEF205-B81A-40DE-A5A8-FF2682529BCC}" destId="{FBE9C480-9EC2-4E9A-A924-F87B9052E655}" srcOrd="0" destOrd="0" presId="urn:microsoft.com/office/officeart/2008/layout/VerticalCurvedList"/>
    <dgm:cxn modelId="{966CB0EE-1B60-482B-B511-0F9089CA3C36}" type="presParOf" srcId="{FBE9C480-9EC2-4E9A-A924-F87B9052E655}" destId="{5B2DB6CE-B07D-4D20-A536-5F9D9292D10E}" srcOrd="0" destOrd="0" presId="urn:microsoft.com/office/officeart/2008/layout/VerticalCurvedList"/>
    <dgm:cxn modelId="{84241D28-9959-4B86-8428-52CB8891D67C}" type="presParOf" srcId="{5B2DB6CE-B07D-4D20-A536-5F9D9292D10E}" destId="{D5022DB8-F583-4458-9631-2B59BD598389}" srcOrd="0" destOrd="0" presId="urn:microsoft.com/office/officeart/2008/layout/VerticalCurvedList"/>
    <dgm:cxn modelId="{13A2DB6D-4194-41E7-A1FB-622F4D80A31B}" type="presParOf" srcId="{5B2DB6CE-B07D-4D20-A536-5F9D9292D10E}" destId="{6BEA38B3-08DE-4857-90F4-62BA6DF48890}" srcOrd="1" destOrd="0" presId="urn:microsoft.com/office/officeart/2008/layout/VerticalCurvedList"/>
    <dgm:cxn modelId="{BC22FC75-9079-4B8C-A540-E94A479A7322}" type="presParOf" srcId="{5B2DB6CE-B07D-4D20-A536-5F9D9292D10E}" destId="{0CC1108D-5066-4F90-91A2-06366218892E}" srcOrd="2" destOrd="0" presId="urn:microsoft.com/office/officeart/2008/layout/VerticalCurvedList"/>
    <dgm:cxn modelId="{D02B5E4D-29D7-4229-80FB-7FC287BACDD9}" type="presParOf" srcId="{5B2DB6CE-B07D-4D20-A536-5F9D9292D10E}" destId="{3F87B5B7-D5FC-43F8-B3AA-805A2B031400}" srcOrd="3" destOrd="0" presId="urn:microsoft.com/office/officeart/2008/layout/VerticalCurvedList"/>
    <dgm:cxn modelId="{124CE6BA-00FB-4FC9-B1AB-A5D074776D20}" type="presParOf" srcId="{FBE9C480-9EC2-4E9A-A924-F87B9052E655}" destId="{2F58EECC-EE10-4E3F-8D00-C82310233B56}" srcOrd="1" destOrd="0" presId="urn:microsoft.com/office/officeart/2008/layout/VerticalCurvedList"/>
    <dgm:cxn modelId="{DF38D83D-84B6-4C7F-AD19-597FDA6A4C4B}" type="presParOf" srcId="{FBE9C480-9EC2-4E9A-A924-F87B9052E655}" destId="{FFAD81C4-8BA5-420B-A4F0-572D5AA21C52}" srcOrd="2" destOrd="0" presId="urn:microsoft.com/office/officeart/2008/layout/VerticalCurvedList"/>
    <dgm:cxn modelId="{36F6639E-5057-49FD-AC30-BEA29F3A44F5}" type="presParOf" srcId="{FFAD81C4-8BA5-420B-A4F0-572D5AA21C52}" destId="{7725F8AB-D54F-4623-9964-B97EBFFE1BAF}" srcOrd="0" destOrd="0" presId="urn:microsoft.com/office/officeart/2008/layout/VerticalCurvedList"/>
    <dgm:cxn modelId="{4E777878-4DAF-47A8-B9B6-556329843953}" type="presParOf" srcId="{FBE9C480-9EC2-4E9A-A924-F87B9052E655}" destId="{DBFD4F3C-81A5-4394-8DE8-4E5E40ED9355}" srcOrd="3" destOrd="0" presId="urn:microsoft.com/office/officeart/2008/layout/VerticalCurvedList"/>
    <dgm:cxn modelId="{5E557465-8B46-4650-9C32-9099B07B3C01}" type="presParOf" srcId="{FBE9C480-9EC2-4E9A-A924-F87B9052E655}" destId="{C01B5EC8-2F23-4451-A253-A779A48D3ADC}" srcOrd="4" destOrd="0" presId="urn:microsoft.com/office/officeart/2008/layout/VerticalCurvedList"/>
    <dgm:cxn modelId="{08BA6B69-A377-4491-A5AF-25F6B1713792}" type="presParOf" srcId="{C01B5EC8-2F23-4451-A253-A779A48D3ADC}" destId="{AC61E505-CAA4-45DC-9587-E91FCDF5D3F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A38B3-08DE-4857-90F4-62BA6DF48890}">
      <dsp:nvSpPr>
        <dsp:cNvPr id="0" name=""/>
        <dsp:cNvSpPr/>
      </dsp:nvSpPr>
      <dsp:spPr>
        <a:xfrm>
          <a:off x="-2693464" y="-417892"/>
          <a:ext cx="3233994" cy="3233994"/>
        </a:xfrm>
        <a:prstGeom prst="blockArc">
          <a:avLst>
            <a:gd name="adj1" fmla="val 18900000"/>
            <a:gd name="adj2" fmla="val 2700000"/>
            <a:gd name="adj3" fmla="val 668"/>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F58EECC-EE10-4E3F-8D00-C82310233B56}">
      <dsp:nvSpPr>
        <dsp:cNvPr id="0" name=""/>
        <dsp:cNvSpPr/>
      </dsp:nvSpPr>
      <dsp:spPr>
        <a:xfrm>
          <a:off x="440850" y="342608"/>
          <a:ext cx="3674872" cy="68512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43815" tIns="63500" rIns="63500" bIns="63500" numCol="1" spcCol="1270" anchor="ctr" anchorCtr="0">
          <a:noAutofit/>
        </a:bodyPr>
        <a:lstStyle/>
        <a:p>
          <a:pPr lvl="0" algn="l" defTabSz="1111250">
            <a:lnSpc>
              <a:spcPct val="90000"/>
            </a:lnSpc>
            <a:spcBef>
              <a:spcPct val="0"/>
            </a:spcBef>
            <a:spcAft>
              <a:spcPct val="35000"/>
            </a:spcAft>
          </a:pPr>
          <a:r>
            <a:rPr lang="zh-CN" altLang="en-US" sz="2500" kern="1200" dirty="0" smtClean="0"/>
            <a:t>电机简介</a:t>
          </a:r>
          <a:endParaRPr lang="en-US" altLang="zh-CN" sz="2500" kern="1200" dirty="0" smtClean="0"/>
        </a:p>
      </dsp:txBody>
      <dsp:txXfrm>
        <a:off x="440850" y="342608"/>
        <a:ext cx="3674872" cy="685120"/>
      </dsp:txXfrm>
    </dsp:sp>
    <dsp:sp modelId="{7725F8AB-D54F-4623-9964-B97EBFFE1BAF}">
      <dsp:nvSpPr>
        <dsp:cNvPr id="0" name=""/>
        <dsp:cNvSpPr/>
      </dsp:nvSpPr>
      <dsp:spPr>
        <a:xfrm>
          <a:off x="12650" y="256968"/>
          <a:ext cx="856400" cy="8564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BFD4F3C-81A5-4394-8DE8-4E5E40ED9355}">
      <dsp:nvSpPr>
        <dsp:cNvPr id="0" name=""/>
        <dsp:cNvSpPr/>
      </dsp:nvSpPr>
      <dsp:spPr>
        <a:xfrm>
          <a:off x="440850" y="1370481"/>
          <a:ext cx="3674872" cy="68512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43815" tIns="63500" rIns="63500" bIns="63500" numCol="1" spcCol="1270" anchor="ctr" anchorCtr="0">
          <a:noAutofit/>
        </a:bodyPr>
        <a:lstStyle/>
        <a:p>
          <a:pPr lvl="0" algn="l" defTabSz="1111250">
            <a:lnSpc>
              <a:spcPct val="90000"/>
            </a:lnSpc>
            <a:spcBef>
              <a:spcPct val="0"/>
            </a:spcBef>
            <a:spcAft>
              <a:spcPct val="35000"/>
            </a:spcAft>
          </a:pPr>
          <a:r>
            <a:rPr lang="zh-CN" altLang="en-US" sz="2500" kern="1200" dirty="0" smtClean="0"/>
            <a:t>电机驱动器简介</a:t>
          </a:r>
          <a:endParaRPr lang="zh-CN" altLang="en-US" sz="2500" kern="1200" dirty="0"/>
        </a:p>
      </dsp:txBody>
      <dsp:txXfrm>
        <a:off x="440850" y="1370481"/>
        <a:ext cx="3674872" cy="685120"/>
      </dsp:txXfrm>
    </dsp:sp>
    <dsp:sp modelId="{AC61E505-CAA4-45DC-9587-E91FCDF5D3F4}">
      <dsp:nvSpPr>
        <dsp:cNvPr id="0" name=""/>
        <dsp:cNvSpPr/>
      </dsp:nvSpPr>
      <dsp:spPr>
        <a:xfrm>
          <a:off x="12650" y="1284841"/>
          <a:ext cx="856400" cy="8564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苹方 常规"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248CC2-015C-4B09-8666-AB3170310C30}" type="datetimeFigureOut">
              <a:rPr lang="zh-CN" altLang="en-US" smtClean="0">
                <a:ea typeface="苹方 常规" pitchFamily="34" charset="-122"/>
              </a:rPr>
              <a:pPr/>
              <a:t>2020/11/25</a:t>
            </a:fld>
            <a:endParaRPr lang="zh-CN" altLang="en-US" dirty="0">
              <a:ea typeface="苹方 常规"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苹方 常规"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A4944C-FBC4-4862-A788-F573B2B71D84}" type="slidenum">
              <a:rPr lang="zh-CN" altLang="en-US" smtClean="0">
                <a:ea typeface="苹方 常规" pitchFamily="34" charset="-122"/>
              </a:rPr>
              <a:pPr/>
              <a:t>‹#›</a:t>
            </a:fld>
            <a:endParaRPr lang="zh-CN" altLang="en-US" dirty="0">
              <a:ea typeface="苹方 常规" pitchFamily="34" charset="-122"/>
            </a:endParaRPr>
          </a:p>
        </p:txBody>
      </p:sp>
    </p:spTree>
    <p:extLst>
      <p:ext uri="{BB962C8B-B14F-4D97-AF65-F5344CB8AC3E}">
        <p14:creationId xmlns:p14="http://schemas.microsoft.com/office/powerpoint/2010/main" val="3210048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苹方 常规"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苹方 常规" pitchFamily="34" charset="-122"/>
              </a:defRPr>
            </a:lvl1pPr>
          </a:lstStyle>
          <a:p>
            <a:fld id="{E00117C1-E066-4E5E-955A-4C1A7D630DE0}" type="datetimeFigureOut">
              <a:rPr lang="zh-CN" altLang="en-US" smtClean="0"/>
              <a:pPr/>
              <a:t>2020/11/25</a:t>
            </a:fld>
            <a:endParaRPr lang="zh-CN" altLang="en-US" dirty="0"/>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苹方 常规"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苹方 常规" pitchFamily="34" charset="-122"/>
              </a:defRPr>
            </a:lvl1pPr>
          </a:lstStyle>
          <a:p>
            <a:fld id="{4C45946E-CFD3-46D9-87A1-2CA7EE0F856F}" type="slidenum">
              <a:rPr lang="zh-CN" altLang="en-US" smtClean="0"/>
              <a:pPr/>
              <a:t>‹#›</a:t>
            </a:fld>
            <a:endParaRPr lang="zh-CN" altLang="en-US" dirty="0"/>
          </a:p>
        </p:txBody>
      </p:sp>
    </p:spTree>
    <p:extLst>
      <p:ext uri="{BB962C8B-B14F-4D97-AF65-F5344CB8AC3E}">
        <p14:creationId xmlns:p14="http://schemas.microsoft.com/office/powerpoint/2010/main" val="361197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苹方 常规" pitchFamily="34" charset="-122"/>
        <a:cs typeface="+mn-cs"/>
      </a:defRPr>
    </a:lvl1pPr>
    <a:lvl2pPr marL="457200" algn="l" defTabSz="914400" rtl="0" eaLnBrk="1" latinLnBrk="0" hangingPunct="1">
      <a:defRPr sz="1200" kern="1200">
        <a:solidFill>
          <a:schemeClr val="tx1"/>
        </a:solidFill>
        <a:latin typeface="+mn-lt"/>
        <a:ea typeface="苹方 常规" pitchFamily="34" charset="-122"/>
        <a:cs typeface="+mn-cs"/>
      </a:defRPr>
    </a:lvl2pPr>
    <a:lvl3pPr marL="914400" algn="l" defTabSz="914400" rtl="0" eaLnBrk="1" latinLnBrk="0" hangingPunct="1">
      <a:defRPr sz="1200" kern="1200">
        <a:solidFill>
          <a:schemeClr val="tx1"/>
        </a:solidFill>
        <a:latin typeface="+mn-lt"/>
        <a:ea typeface="苹方 常规" pitchFamily="34" charset="-122"/>
        <a:cs typeface="+mn-cs"/>
      </a:defRPr>
    </a:lvl3pPr>
    <a:lvl4pPr marL="1371600" algn="l" defTabSz="914400" rtl="0" eaLnBrk="1" latinLnBrk="0" hangingPunct="1">
      <a:defRPr sz="1200" kern="1200">
        <a:solidFill>
          <a:schemeClr val="tx1"/>
        </a:solidFill>
        <a:latin typeface="+mn-lt"/>
        <a:ea typeface="苹方 常规" pitchFamily="34" charset="-122"/>
        <a:cs typeface="+mn-cs"/>
      </a:defRPr>
    </a:lvl4pPr>
    <a:lvl5pPr marL="1828800" algn="l" defTabSz="914400" rtl="0" eaLnBrk="1" latinLnBrk="0" hangingPunct="1">
      <a:defRPr sz="1200" kern="1200">
        <a:solidFill>
          <a:schemeClr val="tx1"/>
        </a:solidFill>
        <a:latin typeface="+mn-lt"/>
        <a:ea typeface="苹方 常规"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69107" y="4908114"/>
            <a:ext cx="1032156" cy="103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userDrawn="1"/>
        </p:nvSpPr>
        <p:spPr>
          <a:xfrm>
            <a:off x="423547" y="5926051"/>
            <a:ext cx="723275" cy="307777"/>
          </a:xfrm>
          <a:prstGeom prst="rect">
            <a:avLst/>
          </a:prstGeom>
          <a:noFill/>
        </p:spPr>
        <p:txBody>
          <a:bodyPr wrap="none" rtlCol="0">
            <a:spAutoFit/>
          </a:bodyPr>
          <a:lstStyle/>
          <a:p>
            <a:r>
              <a:rPr lang="zh-CN" altLang="en-US" sz="1400" dirty="0" smtClean="0">
                <a:latin typeface="苹方 常规" pitchFamily="34" charset="-122"/>
                <a:ea typeface="苹方 常规" pitchFamily="34" charset="-122"/>
              </a:rPr>
              <a:t>公众号</a:t>
            </a:r>
            <a:endParaRPr lang="zh-CN" altLang="en-US" sz="1400" dirty="0">
              <a:latin typeface="苹方 常规" pitchFamily="34" charset="-122"/>
              <a:ea typeface="苹方 常规" pitchFamily="34" charset="-122"/>
            </a:endParaRPr>
          </a:p>
        </p:txBody>
      </p:sp>
      <p:sp>
        <p:nvSpPr>
          <p:cNvPr id="5" name="TextBox 4"/>
          <p:cNvSpPr txBox="1"/>
          <p:nvPr userDrawn="1"/>
        </p:nvSpPr>
        <p:spPr>
          <a:xfrm>
            <a:off x="1605997" y="5926051"/>
            <a:ext cx="902811" cy="307777"/>
          </a:xfrm>
          <a:prstGeom prst="rect">
            <a:avLst/>
          </a:prstGeom>
          <a:noFill/>
        </p:spPr>
        <p:txBody>
          <a:bodyPr wrap="none" rtlCol="0">
            <a:spAutoFit/>
          </a:bodyPr>
          <a:lstStyle/>
          <a:p>
            <a:r>
              <a:rPr lang="zh-CN" altLang="en-US" sz="1400" dirty="0">
                <a:latin typeface="苹方 常规" pitchFamily="34" charset="-122"/>
                <a:ea typeface="苹方 常规" pitchFamily="34" charset="-122"/>
              </a:rPr>
              <a:t>淘宝店铺</a:t>
            </a:r>
          </a:p>
        </p:txBody>
      </p:sp>
      <p:pic>
        <p:nvPicPr>
          <p:cNvPr id="1026" name="Picture 2"/>
          <p:cNvPicPr>
            <a:picLocks noChangeAspect="1" noChangeArrowheads="1"/>
          </p:cNvPicPr>
          <p:nvPr userDrawn="1"/>
        </p:nvPicPr>
        <p:blipFill>
          <a:blip r:embed="rId3" cstate="print"/>
          <a:srcRect/>
          <a:stretch>
            <a:fillRect/>
          </a:stretch>
        </p:blipFill>
        <p:spPr bwMode="auto">
          <a:xfrm>
            <a:off x="1571604" y="4908114"/>
            <a:ext cx="1000800" cy="9952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6" y="6381328"/>
            <a:ext cx="9160007" cy="487770"/>
          </a:xfrm>
          <a:prstGeom prst="rect">
            <a:avLst/>
          </a:prstGeom>
        </p:spPr>
      </p:pic>
      <p:sp>
        <p:nvSpPr>
          <p:cNvPr id="9" name="TextBox 8"/>
          <p:cNvSpPr txBox="1"/>
          <p:nvPr userDrawn="1"/>
        </p:nvSpPr>
        <p:spPr>
          <a:xfrm>
            <a:off x="779388" y="6458317"/>
            <a:ext cx="2712492" cy="307777"/>
          </a:xfrm>
          <a:prstGeom prst="rect">
            <a:avLst/>
          </a:prstGeom>
          <a:noFill/>
        </p:spPr>
        <p:txBody>
          <a:bodyPr wrap="square" rtlCol="0">
            <a:spAutoFit/>
          </a:bodyPr>
          <a:lstStyle/>
          <a:p>
            <a:r>
              <a:rPr lang="en-US" altLang="zh-CN" sz="1400" dirty="0" smtClean="0">
                <a:solidFill>
                  <a:schemeClr val="bg1"/>
                </a:solidFill>
                <a:latin typeface="苹方 常规" pitchFamily="34" charset="-122"/>
                <a:ea typeface="苹方 常规" pitchFamily="34" charset="-122"/>
              </a:rPr>
              <a:t>| </a:t>
            </a:r>
            <a:r>
              <a:rPr lang="zh-CN" altLang="en-US" sz="1400" dirty="0" smtClean="0">
                <a:solidFill>
                  <a:schemeClr val="bg1"/>
                </a:solidFill>
                <a:latin typeface="苹方 常规" pitchFamily="34" charset="-122"/>
                <a:ea typeface="苹方 常规" pitchFamily="34" charset="-122"/>
              </a:rPr>
              <a:t>嵌入式教育专家</a:t>
            </a:r>
            <a:r>
              <a:rPr lang="en-US" altLang="zh-CN" sz="1400" dirty="0" smtClean="0">
                <a:solidFill>
                  <a:schemeClr val="bg1"/>
                </a:solidFill>
                <a:latin typeface="苹方 常规" pitchFamily="34" charset="-122"/>
                <a:ea typeface="苹方 常规" pitchFamily="34" charset="-122"/>
              </a:rPr>
              <a:t>·</a:t>
            </a:r>
            <a:r>
              <a:rPr lang="zh-CN" altLang="en-US" sz="1400" dirty="0" smtClean="0">
                <a:solidFill>
                  <a:schemeClr val="bg1"/>
                </a:solidFill>
                <a:latin typeface="苹方 常规" pitchFamily="34" charset="-122"/>
                <a:ea typeface="苹方 常规" pitchFamily="34" charset="-122"/>
              </a:rPr>
              <a:t>为初学而生</a:t>
            </a:r>
            <a:endParaRPr lang="zh-CN" altLang="en-US" sz="1400" dirty="0">
              <a:solidFill>
                <a:schemeClr val="bg1"/>
              </a:solidFill>
              <a:latin typeface="苹方 常规" pitchFamily="34" charset="-122"/>
              <a:ea typeface="苹方 常规" pitchFamily="34" charset="-122"/>
            </a:endParaRPr>
          </a:p>
        </p:txBody>
      </p:sp>
      <p:sp>
        <p:nvSpPr>
          <p:cNvPr id="10" name="TextBox 9"/>
          <p:cNvSpPr txBox="1"/>
          <p:nvPr userDrawn="1"/>
        </p:nvSpPr>
        <p:spPr>
          <a:xfrm>
            <a:off x="6516216" y="6453600"/>
            <a:ext cx="2382832" cy="307777"/>
          </a:xfrm>
          <a:prstGeom prst="rect">
            <a:avLst/>
          </a:prstGeom>
          <a:noFill/>
        </p:spPr>
        <p:txBody>
          <a:bodyPr wrap="square" rtlCol="0">
            <a:spAutoFit/>
          </a:bodyPr>
          <a:lstStyle/>
          <a:p>
            <a:r>
              <a:rPr lang="zh-CN" altLang="en-US" sz="1400" dirty="0" smtClean="0">
                <a:solidFill>
                  <a:schemeClr val="bg1"/>
                </a:solidFill>
                <a:latin typeface="苹方 常规" pitchFamily="34" charset="-122"/>
                <a:ea typeface="苹方 常规" pitchFamily="34" charset="-122"/>
              </a:rPr>
              <a:t>技术论坛：</a:t>
            </a:r>
            <a:r>
              <a:rPr lang="en-US" altLang="zh-CN" sz="1400" dirty="0" smtClean="0">
                <a:solidFill>
                  <a:schemeClr val="bg1"/>
                </a:solidFill>
                <a:latin typeface="苹方 常规" pitchFamily="34" charset="-122"/>
                <a:ea typeface="苹方 常规" pitchFamily="34" charset="-122"/>
              </a:rPr>
              <a:t>www.firebbs.cn</a:t>
            </a:r>
            <a:endParaRPr lang="zh-CN" altLang="en-US" sz="1400" dirty="0">
              <a:solidFill>
                <a:schemeClr val="bg1"/>
              </a:solidFill>
              <a:latin typeface="苹方 常规" pitchFamily="34" charset="-122"/>
              <a:ea typeface="苹方 常规" pitchFamily="34" charset="-122"/>
            </a:endParaRPr>
          </a:p>
        </p:txBody>
      </p:sp>
      <p:pic>
        <p:nvPicPr>
          <p:cNvPr id="17" name="图片 16"/>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83046" y="6517576"/>
            <a:ext cx="576064" cy="179828"/>
          </a:xfrm>
          <a:prstGeom prst="rect">
            <a:avLst/>
          </a:prstGeom>
        </p:spPr>
      </p:pic>
      <p:pic>
        <p:nvPicPr>
          <p:cNvPr id="18" name="图片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985299"/>
            <a:ext cx="9160193" cy="67437"/>
          </a:xfrm>
          <a:prstGeom prst="rect">
            <a:avLst/>
          </a:prstGeom>
        </p:spPr>
      </p:pic>
      <p:pic>
        <p:nvPicPr>
          <p:cNvPr id="19" name="图片 18"/>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7765006" y="524479"/>
            <a:ext cx="1069086" cy="528257"/>
          </a:xfrm>
          <a:prstGeom prst="rect">
            <a:avLst/>
          </a:prstGeom>
        </p:spPr>
      </p:pic>
      <p:sp>
        <p:nvSpPr>
          <p:cNvPr id="12" name="TextBox 11"/>
          <p:cNvSpPr txBox="1"/>
          <p:nvPr userDrawn="1"/>
        </p:nvSpPr>
        <p:spPr>
          <a:xfrm>
            <a:off x="180000" y="460003"/>
            <a:ext cx="4134465" cy="523220"/>
          </a:xfrm>
          <a:prstGeom prst="rect">
            <a:avLst/>
          </a:prstGeom>
          <a:noFill/>
        </p:spPr>
        <p:txBody>
          <a:bodyPr wrap="none" rtlCol="0">
            <a:spAutoFit/>
          </a:bodyPr>
          <a:lstStyle/>
          <a:p>
            <a:r>
              <a:rPr lang="zh-CN" altLang="en-US" sz="2800" dirty="0" smtClean="0">
                <a:latin typeface="思源黑体 CN" panose="020B0500000000000000" pitchFamily="34" charset="-122"/>
                <a:ea typeface="思源黑体 CN" panose="020B0500000000000000" pitchFamily="34" charset="-122"/>
              </a:rPr>
              <a:t>为什么学习电机应用开发</a:t>
            </a:r>
          </a:p>
        </p:txBody>
      </p:sp>
      <p:sp>
        <p:nvSpPr>
          <p:cNvPr id="14" name="TextBox 13"/>
          <p:cNvSpPr txBox="1"/>
          <p:nvPr userDrawn="1"/>
        </p:nvSpPr>
        <p:spPr>
          <a:xfrm>
            <a:off x="7830403" y="529516"/>
            <a:ext cx="938292" cy="523220"/>
          </a:xfrm>
          <a:prstGeom prst="rect">
            <a:avLst/>
          </a:prstGeom>
          <a:noFill/>
        </p:spPr>
        <p:txBody>
          <a:bodyPr wrap="square" rtlCol="0">
            <a:spAutoFit/>
          </a:bodyPr>
          <a:lstStyle/>
          <a:p>
            <a:r>
              <a:rPr lang="zh-CN" altLang="en-US" sz="1400" dirty="0" smtClean="0">
                <a:solidFill>
                  <a:schemeClr val="bg1"/>
                </a:solidFill>
                <a:latin typeface="苹方 常规" pitchFamily="34" charset="-122"/>
                <a:ea typeface="苹方 常规" pitchFamily="34" charset="-122"/>
              </a:rPr>
              <a:t>电机应用</a:t>
            </a:r>
            <a:endParaRPr lang="en-US" altLang="zh-CN" sz="1400" dirty="0" smtClean="0">
              <a:solidFill>
                <a:schemeClr val="bg1"/>
              </a:solidFill>
              <a:latin typeface="苹方 常规" pitchFamily="34" charset="-122"/>
              <a:ea typeface="苹方 常规" pitchFamily="34" charset="-122"/>
            </a:endParaRPr>
          </a:p>
          <a:p>
            <a:r>
              <a:rPr lang="zh-CN" altLang="en-US" sz="1400" dirty="0" smtClean="0">
                <a:solidFill>
                  <a:schemeClr val="bg1"/>
                </a:solidFill>
                <a:latin typeface="苹方 常规" pitchFamily="34" charset="-122"/>
                <a:ea typeface="苹方 常规" pitchFamily="34" charset="-122"/>
              </a:rPr>
              <a:t>视频教程</a:t>
            </a:r>
            <a:endParaRPr lang="zh-CN" altLang="en-US" sz="1400" dirty="0">
              <a:solidFill>
                <a:schemeClr val="bg1"/>
              </a:solidFill>
              <a:latin typeface="苹方 常规" pitchFamily="34" charset="-122"/>
              <a:ea typeface="苹方 常规" pitchFamily="34" charset="-122"/>
            </a:endParaRPr>
          </a:p>
        </p:txBody>
      </p:sp>
      <p:sp>
        <p:nvSpPr>
          <p:cNvPr id="16" name="文本占位符 15"/>
          <p:cNvSpPr>
            <a:spLocks noGrp="1"/>
          </p:cNvSpPr>
          <p:nvPr>
            <p:ph type="body" sz="quarter" idx="11"/>
          </p:nvPr>
        </p:nvSpPr>
        <p:spPr>
          <a:xfrm>
            <a:off x="0" y="1196529"/>
            <a:ext cx="7380312" cy="504279"/>
          </a:xfrm>
          <a:prstGeom prst="rect">
            <a:avLst/>
          </a:prstGeom>
        </p:spPr>
        <p:txBody>
          <a:bodyPr/>
          <a:lstStyle/>
          <a:p>
            <a:pPr lvl="0"/>
            <a:endParaRPr lang="zh-CN" altLang="en-US" dirty="0"/>
          </a:p>
        </p:txBody>
      </p:sp>
      <p:sp>
        <p:nvSpPr>
          <p:cNvPr id="7" name="内容占位符 6"/>
          <p:cNvSpPr>
            <a:spLocks noGrp="1"/>
          </p:cNvSpPr>
          <p:nvPr>
            <p:ph sz="quarter" idx="10"/>
          </p:nvPr>
        </p:nvSpPr>
        <p:spPr>
          <a:xfrm>
            <a:off x="1086218" y="1988369"/>
            <a:ext cx="6971565" cy="396091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268693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6" y="6381328"/>
            <a:ext cx="9160007" cy="487770"/>
          </a:xfrm>
          <a:prstGeom prst="rect">
            <a:avLst/>
          </a:prstGeom>
        </p:spPr>
      </p:pic>
      <p:sp>
        <p:nvSpPr>
          <p:cNvPr id="9" name="TextBox 8"/>
          <p:cNvSpPr txBox="1"/>
          <p:nvPr userDrawn="1"/>
        </p:nvSpPr>
        <p:spPr>
          <a:xfrm>
            <a:off x="779388" y="6458317"/>
            <a:ext cx="2712492" cy="307777"/>
          </a:xfrm>
          <a:prstGeom prst="rect">
            <a:avLst/>
          </a:prstGeom>
          <a:noFill/>
        </p:spPr>
        <p:txBody>
          <a:bodyPr wrap="square" rtlCol="0">
            <a:spAutoFit/>
          </a:bodyPr>
          <a:lstStyle/>
          <a:p>
            <a:r>
              <a:rPr lang="en-US" altLang="zh-CN" sz="1400" dirty="0" smtClean="0">
                <a:solidFill>
                  <a:schemeClr val="bg1"/>
                </a:solidFill>
                <a:latin typeface="苹方 常规" pitchFamily="34" charset="-122"/>
                <a:ea typeface="苹方 常规" pitchFamily="34" charset="-122"/>
              </a:rPr>
              <a:t>| </a:t>
            </a:r>
            <a:r>
              <a:rPr lang="zh-CN" altLang="en-US" sz="1400" dirty="0" smtClean="0">
                <a:solidFill>
                  <a:schemeClr val="bg1"/>
                </a:solidFill>
                <a:latin typeface="苹方 常规" pitchFamily="34" charset="-122"/>
                <a:ea typeface="苹方 常规" pitchFamily="34" charset="-122"/>
              </a:rPr>
              <a:t>嵌入式教育专家</a:t>
            </a:r>
            <a:r>
              <a:rPr lang="en-US" altLang="zh-CN" sz="1400" dirty="0" smtClean="0">
                <a:solidFill>
                  <a:schemeClr val="bg1"/>
                </a:solidFill>
                <a:latin typeface="苹方 常规" pitchFamily="34" charset="-122"/>
                <a:ea typeface="苹方 常规" pitchFamily="34" charset="-122"/>
              </a:rPr>
              <a:t>·</a:t>
            </a:r>
            <a:r>
              <a:rPr lang="zh-CN" altLang="en-US" sz="1400" dirty="0" smtClean="0">
                <a:solidFill>
                  <a:schemeClr val="bg1"/>
                </a:solidFill>
                <a:latin typeface="苹方 常规" pitchFamily="34" charset="-122"/>
                <a:ea typeface="苹方 常规" pitchFamily="34" charset="-122"/>
              </a:rPr>
              <a:t>为初学而生</a:t>
            </a:r>
            <a:endParaRPr lang="zh-CN" altLang="en-US" sz="1400" dirty="0">
              <a:solidFill>
                <a:schemeClr val="bg1"/>
              </a:solidFill>
              <a:latin typeface="苹方 常规" pitchFamily="34" charset="-122"/>
              <a:ea typeface="苹方 常规" pitchFamily="34" charset="-122"/>
            </a:endParaRPr>
          </a:p>
        </p:txBody>
      </p:sp>
      <p:sp>
        <p:nvSpPr>
          <p:cNvPr id="10" name="TextBox 9"/>
          <p:cNvSpPr txBox="1"/>
          <p:nvPr userDrawn="1"/>
        </p:nvSpPr>
        <p:spPr>
          <a:xfrm>
            <a:off x="6516216" y="6453600"/>
            <a:ext cx="2382832" cy="307777"/>
          </a:xfrm>
          <a:prstGeom prst="rect">
            <a:avLst/>
          </a:prstGeom>
          <a:noFill/>
        </p:spPr>
        <p:txBody>
          <a:bodyPr wrap="square" rtlCol="0">
            <a:spAutoFit/>
          </a:bodyPr>
          <a:lstStyle/>
          <a:p>
            <a:r>
              <a:rPr lang="zh-CN" altLang="en-US" sz="1400" dirty="0" smtClean="0">
                <a:solidFill>
                  <a:schemeClr val="bg1"/>
                </a:solidFill>
                <a:latin typeface="苹方 常规" pitchFamily="34" charset="-122"/>
                <a:ea typeface="苹方 常规" pitchFamily="34" charset="-122"/>
              </a:rPr>
              <a:t>技术论坛：</a:t>
            </a:r>
            <a:r>
              <a:rPr lang="en-US" altLang="zh-CN" sz="1400" dirty="0" smtClean="0">
                <a:solidFill>
                  <a:schemeClr val="bg1"/>
                </a:solidFill>
                <a:latin typeface="苹方 常规" pitchFamily="34" charset="-122"/>
                <a:ea typeface="苹方 常规" pitchFamily="34" charset="-122"/>
              </a:rPr>
              <a:t>www.firebbs.cn</a:t>
            </a:r>
            <a:endParaRPr lang="zh-CN" altLang="en-US" sz="1400" dirty="0">
              <a:solidFill>
                <a:schemeClr val="bg1"/>
              </a:solidFill>
              <a:latin typeface="苹方 常规" pitchFamily="34" charset="-122"/>
              <a:ea typeface="苹方 常规" pitchFamily="34" charset="-122"/>
            </a:endParaRPr>
          </a:p>
        </p:txBody>
      </p:sp>
      <p:pic>
        <p:nvPicPr>
          <p:cNvPr id="17" name="图片 16"/>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83046" y="6517576"/>
            <a:ext cx="576064" cy="179828"/>
          </a:xfrm>
          <a:prstGeom prst="rect">
            <a:avLst/>
          </a:prstGeom>
        </p:spPr>
      </p:pic>
      <p:pic>
        <p:nvPicPr>
          <p:cNvPr id="18" name="图片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985299"/>
            <a:ext cx="9160193" cy="67437"/>
          </a:xfrm>
          <a:prstGeom prst="rect">
            <a:avLst/>
          </a:prstGeom>
        </p:spPr>
      </p:pic>
      <p:pic>
        <p:nvPicPr>
          <p:cNvPr id="19" name="图片 18"/>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7765006" y="524479"/>
            <a:ext cx="1069086" cy="528257"/>
          </a:xfrm>
          <a:prstGeom prst="rect">
            <a:avLst/>
          </a:prstGeom>
        </p:spPr>
      </p:pic>
      <p:sp>
        <p:nvSpPr>
          <p:cNvPr id="12" name="TextBox 11"/>
          <p:cNvSpPr txBox="1"/>
          <p:nvPr userDrawn="1"/>
        </p:nvSpPr>
        <p:spPr>
          <a:xfrm>
            <a:off x="180000" y="460003"/>
            <a:ext cx="4134465" cy="523220"/>
          </a:xfrm>
          <a:prstGeom prst="rect">
            <a:avLst/>
          </a:prstGeom>
          <a:noFill/>
        </p:spPr>
        <p:txBody>
          <a:bodyPr wrap="none" rtlCol="0">
            <a:spAutoFit/>
          </a:bodyPr>
          <a:lstStyle/>
          <a:p>
            <a:r>
              <a:rPr lang="zh-CN" altLang="en-US" sz="2800" dirty="0" smtClean="0">
                <a:latin typeface="思源黑体 CN" panose="020B0500000000000000" pitchFamily="34" charset="-122"/>
                <a:ea typeface="思源黑体 CN" panose="020B0500000000000000" pitchFamily="34" charset="-122"/>
              </a:rPr>
              <a:t>电机和驱动器的简单介绍</a:t>
            </a:r>
            <a:endParaRPr lang="zh-CN" altLang="en-US" sz="2800" dirty="0">
              <a:latin typeface="思源黑体 CN" panose="020B0500000000000000" pitchFamily="34" charset="-122"/>
              <a:ea typeface="思源黑体 CN" panose="020B0500000000000000" pitchFamily="34" charset="-122"/>
            </a:endParaRPr>
          </a:p>
        </p:txBody>
      </p:sp>
      <p:sp>
        <p:nvSpPr>
          <p:cNvPr id="14" name="TextBox 13"/>
          <p:cNvSpPr txBox="1"/>
          <p:nvPr userDrawn="1"/>
        </p:nvSpPr>
        <p:spPr>
          <a:xfrm>
            <a:off x="7830403" y="529516"/>
            <a:ext cx="938292" cy="523220"/>
          </a:xfrm>
          <a:prstGeom prst="rect">
            <a:avLst/>
          </a:prstGeom>
          <a:noFill/>
        </p:spPr>
        <p:txBody>
          <a:bodyPr wrap="square" rtlCol="0">
            <a:spAutoFit/>
          </a:bodyPr>
          <a:lstStyle/>
          <a:p>
            <a:r>
              <a:rPr lang="zh-CN" altLang="en-US" sz="1400" dirty="0" smtClean="0">
                <a:solidFill>
                  <a:schemeClr val="bg1"/>
                </a:solidFill>
                <a:latin typeface="苹方 常规" pitchFamily="34" charset="-122"/>
                <a:ea typeface="苹方 常规" pitchFamily="34" charset="-122"/>
              </a:rPr>
              <a:t>电机应用</a:t>
            </a:r>
            <a:endParaRPr lang="en-US" altLang="zh-CN" sz="1400" dirty="0" smtClean="0">
              <a:solidFill>
                <a:schemeClr val="bg1"/>
              </a:solidFill>
              <a:latin typeface="苹方 常规" pitchFamily="34" charset="-122"/>
              <a:ea typeface="苹方 常规" pitchFamily="34" charset="-122"/>
            </a:endParaRPr>
          </a:p>
          <a:p>
            <a:r>
              <a:rPr lang="zh-CN" altLang="en-US" sz="1400" dirty="0" smtClean="0">
                <a:solidFill>
                  <a:schemeClr val="bg1"/>
                </a:solidFill>
                <a:latin typeface="苹方 常规" pitchFamily="34" charset="-122"/>
                <a:ea typeface="苹方 常规" pitchFamily="34" charset="-122"/>
              </a:rPr>
              <a:t>视频教程</a:t>
            </a:r>
            <a:endParaRPr lang="zh-CN" altLang="en-US" sz="1400" dirty="0">
              <a:solidFill>
                <a:schemeClr val="bg1"/>
              </a:solidFill>
              <a:latin typeface="苹方 常规" pitchFamily="34" charset="-122"/>
              <a:ea typeface="苹方 常规" pitchFamily="34" charset="-122"/>
            </a:endParaRPr>
          </a:p>
        </p:txBody>
      </p:sp>
      <p:sp>
        <p:nvSpPr>
          <p:cNvPr id="16" name="文本占位符 15"/>
          <p:cNvSpPr>
            <a:spLocks noGrp="1"/>
          </p:cNvSpPr>
          <p:nvPr>
            <p:ph type="body" sz="quarter" idx="11"/>
          </p:nvPr>
        </p:nvSpPr>
        <p:spPr>
          <a:xfrm>
            <a:off x="0" y="1196529"/>
            <a:ext cx="7380312" cy="504279"/>
          </a:xfrm>
          <a:prstGeom prst="rect">
            <a:avLst/>
          </a:prstGeom>
        </p:spPr>
        <p:txBody>
          <a:bodyPr/>
          <a:lstStyle/>
          <a:p>
            <a:pPr lvl="0"/>
            <a:endParaRPr lang="zh-CN" altLang="en-US" dirty="0"/>
          </a:p>
        </p:txBody>
      </p:sp>
      <p:sp>
        <p:nvSpPr>
          <p:cNvPr id="7" name="内容占位符 6"/>
          <p:cNvSpPr>
            <a:spLocks noGrp="1"/>
          </p:cNvSpPr>
          <p:nvPr>
            <p:ph sz="quarter" idx="10"/>
          </p:nvPr>
        </p:nvSpPr>
        <p:spPr>
          <a:xfrm>
            <a:off x="1086218" y="1988369"/>
            <a:ext cx="6971565" cy="396091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779928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6" y="6381328"/>
            <a:ext cx="9160007" cy="487770"/>
          </a:xfrm>
          <a:prstGeom prst="rect">
            <a:avLst/>
          </a:prstGeom>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52000" y="601200"/>
            <a:ext cx="1049441" cy="327600"/>
          </a:xfrm>
          <a:prstGeom prst="rect">
            <a:avLst/>
          </a:prstGeom>
        </p:spPr>
      </p:pic>
      <p:sp>
        <p:nvSpPr>
          <p:cNvPr id="11" name="TextBox 10"/>
          <p:cNvSpPr txBox="1"/>
          <p:nvPr userDrawn="1"/>
        </p:nvSpPr>
        <p:spPr>
          <a:xfrm>
            <a:off x="779388" y="6458317"/>
            <a:ext cx="2712492" cy="307777"/>
          </a:xfrm>
          <a:prstGeom prst="rect">
            <a:avLst/>
          </a:prstGeom>
          <a:noFill/>
        </p:spPr>
        <p:txBody>
          <a:bodyPr wrap="square" rtlCol="0">
            <a:spAutoFit/>
          </a:bodyPr>
          <a:lstStyle/>
          <a:p>
            <a:r>
              <a:rPr lang="en-US" altLang="zh-CN" sz="1400" dirty="0" smtClean="0">
                <a:solidFill>
                  <a:schemeClr val="bg1"/>
                </a:solidFill>
                <a:latin typeface="苹方 常规" pitchFamily="34" charset="-122"/>
                <a:ea typeface="苹方 常规" pitchFamily="34" charset="-122"/>
              </a:rPr>
              <a:t>| </a:t>
            </a:r>
            <a:r>
              <a:rPr lang="zh-CN" altLang="en-US" sz="1400" dirty="0" smtClean="0">
                <a:solidFill>
                  <a:schemeClr val="bg1"/>
                </a:solidFill>
                <a:latin typeface="苹方 常规" pitchFamily="34" charset="-122"/>
                <a:ea typeface="苹方 常规" pitchFamily="34" charset="-122"/>
              </a:rPr>
              <a:t>嵌入式教育专家</a:t>
            </a:r>
            <a:r>
              <a:rPr lang="en-US" altLang="zh-CN" sz="1400" dirty="0" smtClean="0">
                <a:solidFill>
                  <a:schemeClr val="bg1"/>
                </a:solidFill>
                <a:latin typeface="苹方 常规" pitchFamily="34" charset="-122"/>
                <a:ea typeface="苹方 常规" pitchFamily="34" charset="-122"/>
              </a:rPr>
              <a:t>·</a:t>
            </a:r>
            <a:r>
              <a:rPr lang="zh-CN" altLang="en-US" sz="1400" dirty="0" smtClean="0">
                <a:solidFill>
                  <a:schemeClr val="bg1"/>
                </a:solidFill>
                <a:latin typeface="苹方 常规" pitchFamily="34" charset="-122"/>
                <a:ea typeface="苹方 常规" pitchFamily="34" charset="-122"/>
              </a:rPr>
              <a:t>为初学而生</a:t>
            </a:r>
            <a:endParaRPr lang="zh-CN" altLang="en-US" sz="1400" dirty="0">
              <a:solidFill>
                <a:schemeClr val="bg1"/>
              </a:solidFill>
              <a:latin typeface="苹方 常规" pitchFamily="34" charset="-122"/>
              <a:ea typeface="苹方 常规" pitchFamily="34" charset="-122"/>
            </a:endParaRPr>
          </a:p>
        </p:txBody>
      </p:sp>
      <p:pic>
        <p:nvPicPr>
          <p:cNvPr id="14" name="图片 13"/>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283046" y="6517576"/>
            <a:ext cx="576064" cy="179828"/>
          </a:xfrm>
          <a:prstGeom prst="rect">
            <a:avLst/>
          </a:prstGeom>
        </p:spPr>
      </p:pic>
      <p:sp>
        <p:nvSpPr>
          <p:cNvPr id="8" name="TextBox 7"/>
          <p:cNvSpPr txBox="1"/>
          <p:nvPr userDrawn="1"/>
        </p:nvSpPr>
        <p:spPr>
          <a:xfrm>
            <a:off x="6516216" y="6453600"/>
            <a:ext cx="2382832" cy="307777"/>
          </a:xfrm>
          <a:prstGeom prst="rect">
            <a:avLst/>
          </a:prstGeom>
          <a:noFill/>
        </p:spPr>
        <p:txBody>
          <a:bodyPr wrap="square" rtlCol="0">
            <a:spAutoFit/>
          </a:bodyPr>
          <a:lstStyle/>
          <a:p>
            <a:r>
              <a:rPr lang="zh-CN" altLang="en-US" sz="1400" dirty="0" smtClean="0">
                <a:solidFill>
                  <a:schemeClr val="bg1"/>
                </a:solidFill>
                <a:latin typeface="苹方 常规" pitchFamily="34" charset="-122"/>
                <a:ea typeface="苹方 常规" pitchFamily="34" charset="-122"/>
              </a:rPr>
              <a:t>技术论坛：</a:t>
            </a:r>
            <a:r>
              <a:rPr lang="en-US" altLang="zh-CN" sz="1400" dirty="0" smtClean="0">
                <a:solidFill>
                  <a:schemeClr val="bg1"/>
                </a:solidFill>
                <a:latin typeface="苹方 常规" pitchFamily="34" charset="-122"/>
                <a:ea typeface="苹方 常规" pitchFamily="34" charset="-122"/>
              </a:rPr>
              <a:t>www.firebbs.cn</a:t>
            </a:r>
            <a:endParaRPr lang="zh-CN" altLang="en-US" sz="1400" dirty="0">
              <a:solidFill>
                <a:schemeClr val="bg1"/>
              </a:solidFill>
              <a:latin typeface="苹方 常规" pitchFamily="34" charset="-122"/>
              <a:ea typeface="苹方 常规" pitchFamily="34" charset="-122"/>
            </a:endParaRPr>
          </a:p>
        </p:txBody>
      </p:sp>
      <p:sp>
        <p:nvSpPr>
          <p:cNvPr id="10" name="TextBox 9"/>
          <p:cNvSpPr txBox="1"/>
          <p:nvPr userDrawn="1"/>
        </p:nvSpPr>
        <p:spPr>
          <a:xfrm>
            <a:off x="151517" y="601433"/>
            <a:ext cx="3948517" cy="400110"/>
          </a:xfrm>
          <a:prstGeom prst="rect">
            <a:avLst/>
          </a:prstGeom>
          <a:noFill/>
        </p:spPr>
        <p:txBody>
          <a:bodyPr wrap="none" rtlCol="0" anchor="ctr">
            <a:spAutoFit/>
          </a:bodyPr>
          <a:lstStyle/>
          <a:p>
            <a:r>
              <a:rPr lang="en-US" altLang="zh-CN" sz="2000" dirty="0" smtClean="0">
                <a:latin typeface="思源黑体 CN" panose="020B0500000000000000" pitchFamily="34" charset="-122"/>
                <a:ea typeface="思源黑体 CN" panose="020B0500000000000000" pitchFamily="34" charset="-122"/>
              </a:rPr>
              <a:t>[</a:t>
            </a:r>
            <a:r>
              <a:rPr lang="zh-CN" altLang="en-US" sz="2000" dirty="0" smtClean="0">
                <a:latin typeface="思源黑体 CN" panose="020B0500000000000000" pitchFamily="34" charset="-122"/>
                <a:ea typeface="思源黑体 CN" panose="020B0500000000000000" pitchFamily="34" charset="-122"/>
              </a:rPr>
              <a:t>野火</a:t>
            </a:r>
            <a:r>
              <a:rPr lang="en-US" altLang="zh-CN" sz="2000" dirty="0" smtClean="0">
                <a:latin typeface="思源黑体 CN" panose="020B0500000000000000" pitchFamily="34" charset="-122"/>
                <a:ea typeface="思源黑体 CN" panose="020B0500000000000000" pitchFamily="34" charset="-122"/>
              </a:rPr>
              <a:t>]《</a:t>
            </a:r>
            <a:r>
              <a:rPr lang="zh-CN" altLang="en-US" sz="2000" dirty="0" smtClean="0">
                <a:latin typeface="思源黑体 CN" panose="020B0500000000000000" pitchFamily="34" charset="-122"/>
                <a:ea typeface="思源黑体 CN" panose="020B0500000000000000" pitchFamily="34" charset="-122"/>
              </a:rPr>
              <a:t>电机应用开发实战指南</a:t>
            </a:r>
            <a:r>
              <a:rPr lang="en-US" altLang="zh-CN" sz="2000" dirty="0" smtClean="0">
                <a:latin typeface="思源黑体 CN" panose="020B0500000000000000" pitchFamily="34" charset="-122"/>
                <a:ea typeface="思源黑体 CN" panose="020B0500000000000000" pitchFamily="34" charset="-122"/>
              </a:rPr>
              <a:t>》</a:t>
            </a:r>
            <a:endParaRPr lang="zh-CN" altLang="en-US" sz="2000" dirty="0">
              <a:latin typeface="思源黑体 CN" panose="020B0500000000000000" pitchFamily="34" charset="-122"/>
              <a:ea typeface="思源黑体 CN" panose="020B0500000000000000" pitchFamily="34" charset="-122"/>
            </a:endParaRPr>
          </a:p>
        </p:txBody>
      </p:sp>
      <p:sp>
        <p:nvSpPr>
          <p:cNvPr id="2" name="标题占位符 1"/>
          <p:cNvSpPr>
            <a:spLocks noGrp="1"/>
          </p:cNvSpPr>
          <p:nvPr>
            <p:ph type="title"/>
          </p:nvPr>
        </p:nvSpPr>
        <p:spPr>
          <a:xfrm>
            <a:off x="571078" y="2060848"/>
            <a:ext cx="8229600" cy="2402360"/>
          </a:xfrm>
          <a:prstGeom prst="rect">
            <a:avLst/>
          </a:prstGeom>
        </p:spPr>
        <p:txBody>
          <a:bodyPr vert="horz" lIns="91440" tIns="45720" rIns="91440" bIns="45720" rtlCol="0" anchor="ctr">
            <a:normAutofit/>
          </a:bodyPr>
          <a:lstStyle/>
          <a:p>
            <a:r>
              <a:rPr lang="zh-CN" altLang="en-US" dirty="0" smtClean="0"/>
              <a:t>封面</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ctr" defTabSz="914400" rtl="0" eaLnBrk="1" latinLnBrk="0" hangingPunct="1">
        <a:spcBef>
          <a:spcPct val="0"/>
        </a:spcBef>
        <a:buNone/>
        <a:defRPr sz="9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6" y="6381328"/>
            <a:ext cx="9160007" cy="487770"/>
          </a:xfrm>
          <a:prstGeom prst="rect">
            <a:avLst/>
          </a:prstGeom>
        </p:spPr>
      </p:pic>
      <p:sp>
        <p:nvSpPr>
          <p:cNvPr id="11" name="TextBox 10"/>
          <p:cNvSpPr txBox="1"/>
          <p:nvPr userDrawn="1"/>
        </p:nvSpPr>
        <p:spPr>
          <a:xfrm>
            <a:off x="779388" y="6458317"/>
            <a:ext cx="2712492" cy="307777"/>
          </a:xfrm>
          <a:prstGeom prst="rect">
            <a:avLst/>
          </a:prstGeom>
          <a:noFill/>
        </p:spPr>
        <p:txBody>
          <a:bodyPr wrap="square" rtlCol="0">
            <a:spAutoFit/>
          </a:bodyPr>
          <a:lstStyle/>
          <a:p>
            <a:r>
              <a:rPr lang="en-US" altLang="zh-CN" sz="1400" dirty="0" smtClean="0">
                <a:solidFill>
                  <a:schemeClr val="bg1"/>
                </a:solidFill>
                <a:latin typeface="苹方 常规" pitchFamily="34" charset="-122"/>
                <a:ea typeface="苹方 常规" pitchFamily="34" charset="-122"/>
              </a:rPr>
              <a:t>| </a:t>
            </a:r>
            <a:r>
              <a:rPr lang="zh-CN" altLang="en-US" sz="1400" dirty="0" smtClean="0">
                <a:solidFill>
                  <a:schemeClr val="bg1"/>
                </a:solidFill>
                <a:latin typeface="苹方 常规" pitchFamily="34" charset="-122"/>
                <a:ea typeface="苹方 常规" pitchFamily="34" charset="-122"/>
              </a:rPr>
              <a:t>嵌入式教育专家</a:t>
            </a:r>
            <a:r>
              <a:rPr lang="en-US" altLang="zh-CN" sz="1400" dirty="0" smtClean="0">
                <a:solidFill>
                  <a:schemeClr val="bg1"/>
                </a:solidFill>
                <a:latin typeface="苹方 常规" pitchFamily="34" charset="-122"/>
                <a:ea typeface="苹方 常规" pitchFamily="34" charset="-122"/>
              </a:rPr>
              <a:t>·</a:t>
            </a:r>
            <a:r>
              <a:rPr lang="zh-CN" altLang="en-US" sz="1400" dirty="0" smtClean="0">
                <a:solidFill>
                  <a:schemeClr val="bg1"/>
                </a:solidFill>
                <a:latin typeface="苹方 常规" pitchFamily="34" charset="-122"/>
                <a:ea typeface="苹方 常规" pitchFamily="34" charset="-122"/>
              </a:rPr>
              <a:t>为初学而生</a:t>
            </a:r>
            <a:endParaRPr lang="zh-CN" altLang="en-US" sz="1400" dirty="0">
              <a:solidFill>
                <a:schemeClr val="bg1"/>
              </a:solidFill>
              <a:latin typeface="苹方 常规" pitchFamily="34" charset="-122"/>
              <a:ea typeface="苹方 常规" pitchFamily="34" charset="-122"/>
            </a:endParaRPr>
          </a:p>
        </p:txBody>
      </p:sp>
      <p:sp>
        <p:nvSpPr>
          <p:cNvPr id="12" name="TextBox 11"/>
          <p:cNvSpPr txBox="1"/>
          <p:nvPr userDrawn="1"/>
        </p:nvSpPr>
        <p:spPr>
          <a:xfrm>
            <a:off x="6516216" y="6453600"/>
            <a:ext cx="2382832" cy="307777"/>
          </a:xfrm>
          <a:prstGeom prst="rect">
            <a:avLst/>
          </a:prstGeom>
          <a:noFill/>
        </p:spPr>
        <p:txBody>
          <a:bodyPr wrap="square" rtlCol="0">
            <a:spAutoFit/>
          </a:bodyPr>
          <a:lstStyle/>
          <a:p>
            <a:r>
              <a:rPr lang="zh-CN" altLang="en-US" sz="1400" dirty="0" smtClean="0">
                <a:solidFill>
                  <a:schemeClr val="bg1"/>
                </a:solidFill>
                <a:latin typeface="苹方 常规" pitchFamily="34" charset="-122"/>
                <a:ea typeface="苹方 常规" pitchFamily="34" charset="-122"/>
              </a:rPr>
              <a:t>技术论坛：</a:t>
            </a:r>
            <a:r>
              <a:rPr lang="en-US" altLang="zh-CN" sz="1400" dirty="0" smtClean="0">
                <a:solidFill>
                  <a:schemeClr val="bg1"/>
                </a:solidFill>
                <a:latin typeface="苹方 常规" pitchFamily="34" charset="-122"/>
                <a:ea typeface="苹方 常规" pitchFamily="34" charset="-122"/>
              </a:rPr>
              <a:t>www.firebbs.cn</a:t>
            </a:r>
            <a:endParaRPr lang="zh-CN" altLang="en-US" sz="1400" dirty="0">
              <a:solidFill>
                <a:schemeClr val="bg1"/>
              </a:solidFill>
              <a:latin typeface="苹方 常规" pitchFamily="34" charset="-122"/>
              <a:ea typeface="苹方 常规" pitchFamily="34" charset="-122"/>
            </a:endParaRPr>
          </a:p>
        </p:txBody>
      </p:sp>
      <p:pic>
        <p:nvPicPr>
          <p:cNvPr id="14" name="图片 13"/>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283046" y="6517576"/>
            <a:ext cx="576064" cy="179828"/>
          </a:xfrm>
          <a:prstGeom prst="rect">
            <a:avLst/>
          </a:prstGeom>
        </p:spPr>
      </p:pic>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985299"/>
            <a:ext cx="9160193" cy="67437"/>
          </a:xfrm>
          <a:prstGeom prst="rect">
            <a:avLst/>
          </a:prstGeom>
        </p:spPr>
      </p:pic>
      <p:pic>
        <p:nvPicPr>
          <p:cNvPr id="10" name="图片 9"/>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7765006" y="524479"/>
            <a:ext cx="1069086" cy="528257"/>
          </a:xfrm>
          <a:prstGeom prst="rect">
            <a:avLst/>
          </a:prstGeom>
        </p:spPr>
      </p:pic>
      <p:sp>
        <p:nvSpPr>
          <p:cNvPr id="13" name="TextBox 12"/>
          <p:cNvSpPr txBox="1"/>
          <p:nvPr userDrawn="1"/>
        </p:nvSpPr>
        <p:spPr>
          <a:xfrm>
            <a:off x="7830403" y="529516"/>
            <a:ext cx="938292" cy="523220"/>
          </a:xfrm>
          <a:prstGeom prst="rect">
            <a:avLst/>
          </a:prstGeom>
          <a:noFill/>
        </p:spPr>
        <p:txBody>
          <a:bodyPr wrap="square" rtlCol="0">
            <a:spAutoFit/>
          </a:bodyPr>
          <a:lstStyle/>
          <a:p>
            <a:r>
              <a:rPr lang="zh-CN" altLang="en-US" sz="1400" dirty="0" smtClean="0">
                <a:solidFill>
                  <a:schemeClr val="bg1"/>
                </a:solidFill>
                <a:latin typeface="苹方 常规" pitchFamily="34" charset="-122"/>
                <a:ea typeface="苹方 常规" pitchFamily="34" charset="-122"/>
              </a:rPr>
              <a:t>电机应用</a:t>
            </a:r>
            <a:endParaRPr lang="en-US" altLang="zh-CN" sz="1400" dirty="0" smtClean="0">
              <a:solidFill>
                <a:schemeClr val="bg1"/>
              </a:solidFill>
              <a:latin typeface="苹方 常规" pitchFamily="34" charset="-122"/>
              <a:ea typeface="苹方 常规" pitchFamily="34" charset="-122"/>
            </a:endParaRPr>
          </a:p>
          <a:p>
            <a:r>
              <a:rPr lang="zh-CN" altLang="en-US" sz="1400" dirty="0" smtClean="0">
                <a:solidFill>
                  <a:schemeClr val="bg1"/>
                </a:solidFill>
                <a:latin typeface="苹方 常规" pitchFamily="34" charset="-122"/>
                <a:ea typeface="苹方 常规" pitchFamily="34" charset="-122"/>
              </a:rPr>
              <a:t>视频教程</a:t>
            </a:r>
            <a:endParaRPr lang="zh-CN" altLang="en-US" sz="1400" dirty="0">
              <a:solidFill>
                <a:schemeClr val="bg1"/>
              </a:solidFill>
              <a:latin typeface="苹方 常规" pitchFamily="34" charset="-122"/>
              <a:ea typeface="苹方 常规" pitchFamily="34" charset="-122"/>
            </a:endParaRPr>
          </a:p>
        </p:txBody>
      </p:sp>
      <p:sp>
        <p:nvSpPr>
          <p:cNvPr id="15" name="TextBox 14"/>
          <p:cNvSpPr txBox="1"/>
          <p:nvPr userDrawn="1"/>
        </p:nvSpPr>
        <p:spPr>
          <a:xfrm>
            <a:off x="180000" y="460003"/>
            <a:ext cx="4134465" cy="523220"/>
          </a:xfrm>
          <a:prstGeom prst="rect">
            <a:avLst/>
          </a:prstGeom>
          <a:noFill/>
        </p:spPr>
        <p:txBody>
          <a:bodyPr wrap="none" rtlCol="0">
            <a:spAutoFit/>
          </a:bodyPr>
          <a:lstStyle/>
          <a:p>
            <a:r>
              <a:rPr lang="zh-CN" altLang="en-US" sz="2800" dirty="0" smtClean="0">
                <a:latin typeface="思源黑体 CN" panose="020B0500000000000000" pitchFamily="34" charset="-122"/>
                <a:ea typeface="思源黑体 CN" panose="020B0500000000000000" pitchFamily="34" charset="-122"/>
              </a:rPr>
              <a:t>为什么学习电机应用开发</a:t>
            </a:r>
            <a:endParaRPr lang="zh-CN" altLang="en-US" sz="2800" dirty="0">
              <a:latin typeface="思源黑体 CN" panose="020B0500000000000000" pitchFamily="34" charset="-122"/>
              <a:ea typeface="思源黑体 CN" panose="020B0500000000000000" pitchFamily="34" charset="-122"/>
            </a:endParaRPr>
          </a:p>
        </p:txBody>
      </p:sp>
      <p:sp>
        <p:nvSpPr>
          <p:cNvPr id="16" name="标题占位符 1"/>
          <p:cNvSpPr>
            <a:spLocks noGrp="1"/>
          </p:cNvSpPr>
          <p:nvPr>
            <p:ph type="title"/>
          </p:nvPr>
        </p:nvSpPr>
        <p:spPr>
          <a:xfrm>
            <a:off x="571078" y="2060848"/>
            <a:ext cx="8229600" cy="2402360"/>
          </a:xfrm>
          <a:prstGeom prst="rect">
            <a:avLst/>
          </a:prstGeom>
        </p:spPr>
        <p:txBody>
          <a:bodyPr vert="horz" lIns="91440" tIns="45720" rIns="91440" bIns="45720" rtlCol="0" anchor="ctr">
            <a:normAutofit/>
          </a:bodyPr>
          <a:lstStyle/>
          <a:p>
            <a:r>
              <a:rPr lang="zh-CN" altLang="en-US" dirty="0" smtClean="0"/>
              <a:t>正文</a:t>
            </a:r>
            <a:endParaRPr lang="zh-CN" altLang="en-US" dirty="0"/>
          </a:p>
        </p:txBody>
      </p:sp>
    </p:spTree>
    <p:extLst>
      <p:ext uri="{BB962C8B-B14F-4D97-AF65-F5344CB8AC3E}">
        <p14:creationId xmlns:p14="http://schemas.microsoft.com/office/powerpoint/2010/main" val="1124743614"/>
      </p:ext>
    </p:extLst>
  </p:cSld>
  <p:clrMap bg1="lt1" tx1="dk1" bg2="lt2" tx2="dk2" accent1="accent1" accent2="accent2" accent3="accent3" accent4="accent4" accent5="accent5" accent6="accent6" hlink="hlink" folHlink="folHlink"/>
  <p:sldLayoutIdLst>
    <p:sldLayoutId id="2147483651" r:id="rId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6" y="6381328"/>
            <a:ext cx="9160007" cy="487770"/>
          </a:xfrm>
          <a:prstGeom prst="rect">
            <a:avLst/>
          </a:prstGeom>
        </p:spPr>
      </p:pic>
      <p:sp>
        <p:nvSpPr>
          <p:cNvPr id="11" name="TextBox 10"/>
          <p:cNvSpPr txBox="1"/>
          <p:nvPr userDrawn="1"/>
        </p:nvSpPr>
        <p:spPr>
          <a:xfrm>
            <a:off x="779388" y="6458317"/>
            <a:ext cx="2712492" cy="307777"/>
          </a:xfrm>
          <a:prstGeom prst="rect">
            <a:avLst/>
          </a:prstGeom>
          <a:noFill/>
        </p:spPr>
        <p:txBody>
          <a:bodyPr wrap="square" rtlCol="0">
            <a:spAutoFit/>
          </a:bodyPr>
          <a:lstStyle/>
          <a:p>
            <a:r>
              <a:rPr lang="en-US" altLang="zh-CN" sz="1400" dirty="0" smtClean="0">
                <a:solidFill>
                  <a:schemeClr val="bg1"/>
                </a:solidFill>
                <a:latin typeface="苹方 常规" pitchFamily="34" charset="-122"/>
                <a:ea typeface="苹方 常规" pitchFamily="34" charset="-122"/>
              </a:rPr>
              <a:t>| </a:t>
            </a:r>
            <a:r>
              <a:rPr lang="zh-CN" altLang="en-US" sz="1400" dirty="0" smtClean="0">
                <a:solidFill>
                  <a:schemeClr val="bg1"/>
                </a:solidFill>
                <a:latin typeface="苹方 常规" pitchFamily="34" charset="-122"/>
                <a:ea typeface="苹方 常规" pitchFamily="34" charset="-122"/>
              </a:rPr>
              <a:t>嵌入式教育专家</a:t>
            </a:r>
            <a:r>
              <a:rPr lang="en-US" altLang="zh-CN" sz="1400" dirty="0" smtClean="0">
                <a:solidFill>
                  <a:schemeClr val="bg1"/>
                </a:solidFill>
                <a:latin typeface="苹方 常规" pitchFamily="34" charset="-122"/>
                <a:ea typeface="苹方 常规" pitchFamily="34" charset="-122"/>
              </a:rPr>
              <a:t>·</a:t>
            </a:r>
            <a:r>
              <a:rPr lang="zh-CN" altLang="en-US" sz="1400" dirty="0" smtClean="0">
                <a:solidFill>
                  <a:schemeClr val="bg1"/>
                </a:solidFill>
                <a:latin typeface="苹方 常规" pitchFamily="34" charset="-122"/>
                <a:ea typeface="苹方 常规" pitchFamily="34" charset="-122"/>
              </a:rPr>
              <a:t>为初学而生</a:t>
            </a:r>
            <a:endParaRPr lang="zh-CN" altLang="en-US" sz="1400" dirty="0">
              <a:solidFill>
                <a:schemeClr val="bg1"/>
              </a:solidFill>
              <a:latin typeface="苹方 常规" pitchFamily="34" charset="-122"/>
              <a:ea typeface="苹方 常规" pitchFamily="34" charset="-122"/>
            </a:endParaRPr>
          </a:p>
        </p:txBody>
      </p:sp>
      <p:sp>
        <p:nvSpPr>
          <p:cNvPr id="12" name="TextBox 11"/>
          <p:cNvSpPr txBox="1"/>
          <p:nvPr userDrawn="1"/>
        </p:nvSpPr>
        <p:spPr>
          <a:xfrm>
            <a:off x="6516216" y="6453600"/>
            <a:ext cx="2382832" cy="307777"/>
          </a:xfrm>
          <a:prstGeom prst="rect">
            <a:avLst/>
          </a:prstGeom>
          <a:noFill/>
        </p:spPr>
        <p:txBody>
          <a:bodyPr wrap="square" rtlCol="0">
            <a:spAutoFit/>
          </a:bodyPr>
          <a:lstStyle/>
          <a:p>
            <a:r>
              <a:rPr lang="zh-CN" altLang="en-US" sz="1400" dirty="0" smtClean="0">
                <a:solidFill>
                  <a:schemeClr val="bg1"/>
                </a:solidFill>
                <a:latin typeface="苹方 常规" pitchFamily="34" charset="-122"/>
                <a:ea typeface="苹方 常规" pitchFamily="34" charset="-122"/>
              </a:rPr>
              <a:t>技术论坛：</a:t>
            </a:r>
            <a:r>
              <a:rPr lang="en-US" altLang="zh-CN" sz="1400" dirty="0" smtClean="0">
                <a:solidFill>
                  <a:schemeClr val="bg1"/>
                </a:solidFill>
                <a:latin typeface="苹方 常规" pitchFamily="34" charset="-122"/>
                <a:ea typeface="苹方 常规" pitchFamily="34" charset="-122"/>
              </a:rPr>
              <a:t>www.firebbs.cn</a:t>
            </a:r>
            <a:endParaRPr lang="zh-CN" altLang="en-US" sz="1400" dirty="0">
              <a:solidFill>
                <a:schemeClr val="bg1"/>
              </a:solidFill>
              <a:latin typeface="苹方 常规" pitchFamily="34" charset="-122"/>
              <a:ea typeface="苹方 常规" pitchFamily="34" charset="-122"/>
            </a:endParaRPr>
          </a:p>
        </p:txBody>
      </p:sp>
      <p:pic>
        <p:nvPicPr>
          <p:cNvPr id="14" name="图片 13"/>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283046" y="6517576"/>
            <a:ext cx="576064" cy="179828"/>
          </a:xfrm>
          <a:prstGeom prst="rect">
            <a:avLst/>
          </a:prstGeom>
        </p:spPr>
      </p:pic>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985299"/>
            <a:ext cx="9160193" cy="67437"/>
          </a:xfrm>
          <a:prstGeom prst="rect">
            <a:avLst/>
          </a:prstGeom>
        </p:spPr>
      </p:pic>
      <p:pic>
        <p:nvPicPr>
          <p:cNvPr id="10" name="图片 9"/>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7765006" y="524479"/>
            <a:ext cx="1069086" cy="528257"/>
          </a:xfrm>
          <a:prstGeom prst="rect">
            <a:avLst/>
          </a:prstGeom>
        </p:spPr>
      </p:pic>
      <p:sp>
        <p:nvSpPr>
          <p:cNvPr id="13" name="TextBox 12"/>
          <p:cNvSpPr txBox="1"/>
          <p:nvPr userDrawn="1"/>
        </p:nvSpPr>
        <p:spPr>
          <a:xfrm>
            <a:off x="7830403" y="529516"/>
            <a:ext cx="938292" cy="523220"/>
          </a:xfrm>
          <a:prstGeom prst="rect">
            <a:avLst/>
          </a:prstGeom>
          <a:noFill/>
        </p:spPr>
        <p:txBody>
          <a:bodyPr wrap="square" rtlCol="0">
            <a:spAutoFit/>
          </a:bodyPr>
          <a:lstStyle/>
          <a:p>
            <a:r>
              <a:rPr lang="zh-CN" altLang="en-US" sz="1400" dirty="0" smtClean="0">
                <a:solidFill>
                  <a:schemeClr val="bg1"/>
                </a:solidFill>
                <a:latin typeface="苹方 常规" pitchFamily="34" charset="-122"/>
                <a:ea typeface="苹方 常规" pitchFamily="34" charset="-122"/>
              </a:rPr>
              <a:t>电机应用</a:t>
            </a:r>
            <a:endParaRPr lang="en-US" altLang="zh-CN" sz="1400" dirty="0" smtClean="0">
              <a:solidFill>
                <a:schemeClr val="bg1"/>
              </a:solidFill>
              <a:latin typeface="苹方 常规" pitchFamily="34" charset="-122"/>
              <a:ea typeface="苹方 常规" pitchFamily="34" charset="-122"/>
            </a:endParaRPr>
          </a:p>
          <a:p>
            <a:r>
              <a:rPr lang="zh-CN" altLang="en-US" sz="1400" dirty="0" smtClean="0">
                <a:solidFill>
                  <a:schemeClr val="bg1"/>
                </a:solidFill>
                <a:latin typeface="苹方 常规" pitchFamily="34" charset="-122"/>
                <a:ea typeface="苹方 常规" pitchFamily="34" charset="-122"/>
              </a:rPr>
              <a:t>视频教程</a:t>
            </a:r>
            <a:endParaRPr lang="zh-CN" altLang="en-US" sz="1400" dirty="0">
              <a:solidFill>
                <a:schemeClr val="bg1"/>
              </a:solidFill>
              <a:latin typeface="苹方 常规" pitchFamily="34" charset="-122"/>
              <a:ea typeface="苹方 常规" pitchFamily="34" charset="-122"/>
            </a:endParaRPr>
          </a:p>
        </p:txBody>
      </p:sp>
      <p:sp>
        <p:nvSpPr>
          <p:cNvPr id="15" name="TextBox 14"/>
          <p:cNvSpPr txBox="1"/>
          <p:nvPr userDrawn="1"/>
        </p:nvSpPr>
        <p:spPr>
          <a:xfrm>
            <a:off x="180000" y="460003"/>
            <a:ext cx="4134465" cy="523220"/>
          </a:xfrm>
          <a:prstGeom prst="rect">
            <a:avLst/>
          </a:prstGeom>
          <a:noFill/>
        </p:spPr>
        <p:txBody>
          <a:bodyPr wrap="none" rtlCol="0">
            <a:spAutoFit/>
          </a:bodyPr>
          <a:lstStyle/>
          <a:p>
            <a:r>
              <a:rPr lang="zh-CN" altLang="en-US" sz="2800" dirty="0" smtClean="0">
                <a:latin typeface="思源黑体 CN" panose="020B0500000000000000" pitchFamily="34" charset="-122"/>
                <a:ea typeface="思源黑体 CN" panose="020B0500000000000000" pitchFamily="34" charset="-122"/>
              </a:rPr>
              <a:t>电机和驱动器的简单介绍</a:t>
            </a:r>
            <a:endParaRPr lang="zh-CN" altLang="en-US" sz="2800" dirty="0">
              <a:latin typeface="思源黑体 CN" panose="020B0500000000000000" pitchFamily="34" charset="-122"/>
              <a:ea typeface="思源黑体 CN" panose="020B0500000000000000" pitchFamily="34" charset="-122"/>
            </a:endParaRPr>
          </a:p>
        </p:txBody>
      </p:sp>
      <p:sp>
        <p:nvSpPr>
          <p:cNvPr id="16" name="标题占位符 1"/>
          <p:cNvSpPr>
            <a:spLocks noGrp="1"/>
          </p:cNvSpPr>
          <p:nvPr>
            <p:ph type="title"/>
          </p:nvPr>
        </p:nvSpPr>
        <p:spPr>
          <a:xfrm>
            <a:off x="571078" y="2060848"/>
            <a:ext cx="8229600" cy="2402360"/>
          </a:xfrm>
          <a:prstGeom prst="rect">
            <a:avLst/>
          </a:prstGeom>
        </p:spPr>
        <p:txBody>
          <a:bodyPr vert="horz" lIns="91440" tIns="45720" rIns="91440" bIns="45720" rtlCol="0" anchor="ctr">
            <a:normAutofit/>
          </a:bodyPr>
          <a:lstStyle/>
          <a:p>
            <a:r>
              <a:rPr lang="zh-CN" altLang="en-US" dirty="0" smtClean="0"/>
              <a:t>正文</a:t>
            </a:r>
            <a:endParaRPr lang="zh-CN" altLang="en-US" dirty="0"/>
          </a:p>
        </p:txBody>
      </p:sp>
    </p:spTree>
    <p:extLst>
      <p:ext uri="{BB962C8B-B14F-4D97-AF65-F5344CB8AC3E}">
        <p14:creationId xmlns:p14="http://schemas.microsoft.com/office/powerpoint/2010/main" val="1750357102"/>
      </p:ext>
    </p:extLst>
  </p:cSld>
  <p:clrMap bg1="lt1" tx1="dk1" bg2="lt2" tx2="dk2" accent1="accent1" accent2="accent2" accent3="accent3" accent4="accent4" accent5="accent5" accent6="accent6" hlink="hlink" folHlink="folHlink"/>
  <p:sldLayoutIdLst>
    <p:sldLayoutId id="2147483653" r:id="rId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75556" y="2276872"/>
            <a:ext cx="7992888" cy="1192442"/>
          </a:xfrm>
          <a:prstGeom prst="rect">
            <a:avLst/>
          </a:prstGeom>
          <a:noFill/>
        </p:spPr>
        <p:txBody>
          <a:bodyPr wrap="square" rtlCol="0">
            <a:spAutoFit/>
          </a:bodyPr>
          <a:lstStyle/>
          <a:p>
            <a:pPr lvl="0" algn="ctr">
              <a:lnSpc>
                <a:spcPct val="150000"/>
              </a:lnSpc>
            </a:pPr>
            <a:r>
              <a:rPr lang="zh-CN" altLang="en-US" sz="5400" dirty="0">
                <a:effectLst>
                  <a:outerShdw blurRad="50800" dist="38100" dir="2700000" algn="tl" rotWithShape="0">
                    <a:prstClr val="black">
                      <a:alpha val="40000"/>
                    </a:prstClr>
                  </a:outerShdw>
                </a:effectLst>
                <a:latin typeface="思源黑体 CN" panose="020B0500000000000000" pitchFamily="34" charset="-122"/>
                <a:ea typeface="思源黑体 CN" panose="020B0500000000000000" pitchFamily="34" charset="-122"/>
              </a:rPr>
              <a:t>电机和驱动器的简单介绍</a:t>
            </a:r>
            <a:endParaRPr lang="zh-CN" altLang="en-US" sz="5400" dirty="0">
              <a:effectLst>
                <a:outerShdw blurRad="50800" dist="38100" dir="2700000" algn="tl" rotWithShape="0">
                  <a:prstClr val="black">
                    <a:alpha val="40000"/>
                  </a:prstClr>
                </a:outerShdw>
              </a:effectLst>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1557451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dirty="0"/>
              <a:t>步进电机</a:t>
            </a:r>
            <a:endParaRPr lang="zh-CN" altLang="en-US" dirty="0"/>
          </a:p>
        </p:txBody>
      </p:sp>
      <p:sp>
        <p:nvSpPr>
          <p:cNvPr id="3" name="内容占位符 2"/>
          <p:cNvSpPr>
            <a:spLocks noGrp="1"/>
          </p:cNvSpPr>
          <p:nvPr>
            <p:ph sz="quarter" idx="10"/>
          </p:nvPr>
        </p:nvSpPr>
        <p:spPr>
          <a:xfrm>
            <a:off x="1086218" y="1988369"/>
            <a:ext cx="6971565" cy="2592759"/>
          </a:xfrm>
        </p:spPr>
        <p:txBody>
          <a:bodyPr/>
          <a:lstStyle/>
          <a:p>
            <a:r>
              <a:rPr lang="zh-CN" altLang="en-US" dirty="0"/>
              <a:t>步进电机是一种可以将脉冲信号转换为角位移或线位移的开环控制电机，在空载低频的情况下，一个脉冲就是一步，可以精准的控制旋转</a:t>
            </a:r>
            <a:r>
              <a:rPr lang="zh-CN" altLang="en-US" dirty="0" smtClean="0"/>
              <a:t>角度。</a:t>
            </a:r>
            <a:endParaRPr lang="zh-CN" altLang="en-US" dirty="0"/>
          </a:p>
        </p:txBody>
      </p:sp>
      <p:grpSp>
        <p:nvGrpSpPr>
          <p:cNvPr id="17" name="组合 16"/>
          <p:cNvGrpSpPr/>
          <p:nvPr/>
        </p:nvGrpSpPr>
        <p:grpSpPr>
          <a:xfrm>
            <a:off x="2195736" y="4725144"/>
            <a:ext cx="4752528" cy="1449452"/>
            <a:chOff x="1259632" y="4869160"/>
            <a:chExt cx="4752528" cy="1449452"/>
          </a:xfrm>
        </p:grpSpPr>
        <p:cxnSp>
          <p:nvCxnSpPr>
            <p:cNvPr id="5" name="肘形连接符 4"/>
            <p:cNvCxnSpPr/>
            <p:nvPr/>
          </p:nvCxnSpPr>
          <p:spPr>
            <a:xfrm flipV="1">
              <a:off x="1259632" y="4869160"/>
              <a:ext cx="1008112" cy="7920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a:off x="1763688" y="4869160"/>
              <a:ext cx="1008112" cy="7920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3" name="右箭头 12"/>
            <p:cNvSpPr/>
            <p:nvPr/>
          </p:nvSpPr>
          <p:spPr>
            <a:xfrm>
              <a:off x="3347864" y="5157192"/>
              <a:ext cx="86409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88024" y="4942038"/>
              <a:ext cx="1224136" cy="646331"/>
            </a:xfrm>
            <a:prstGeom prst="rect">
              <a:avLst/>
            </a:prstGeom>
            <a:noFill/>
          </p:spPr>
          <p:txBody>
            <a:bodyPr wrap="square" rtlCol="0">
              <a:spAutoFit/>
            </a:bodyPr>
            <a:lstStyle/>
            <a:p>
              <a:r>
                <a:rPr lang="en-US" altLang="zh-CN" sz="3600" dirty="0" smtClean="0"/>
                <a:t>1.8°</a:t>
              </a:r>
              <a:endParaRPr lang="zh-CN" altLang="en-US" sz="3600" dirty="0"/>
            </a:p>
          </p:txBody>
        </p:sp>
        <p:sp>
          <p:nvSpPr>
            <p:cNvPr id="15" name="文本框 14"/>
            <p:cNvSpPr txBox="1"/>
            <p:nvPr/>
          </p:nvSpPr>
          <p:spPr>
            <a:xfrm>
              <a:off x="1691680" y="5949280"/>
              <a:ext cx="864096" cy="369332"/>
            </a:xfrm>
            <a:prstGeom prst="rect">
              <a:avLst/>
            </a:prstGeom>
            <a:noFill/>
          </p:spPr>
          <p:txBody>
            <a:bodyPr wrap="square" rtlCol="0">
              <a:spAutoFit/>
            </a:bodyPr>
            <a:lstStyle/>
            <a:p>
              <a:r>
                <a:rPr lang="zh-CN" altLang="en-US" dirty="0" smtClean="0"/>
                <a:t>波形</a:t>
              </a:r>
              <a:endParaRPr lang="zh-CN" altLang="en-US" dirty="0"/>
            </a:p>
          </p:txBody>
        </p:sp>
        <p:sp>
          <p:nvSpPr>
            <p:cNvPr id="16" name="文本框 15"/>
            <p:cNvSpPr txBox="1"/>
            <p:nvPr/>
          </p:nvSpPr>
          <p:spPr>
            <a:xfrm>
              <a:off x="4601384" y="5949279"/>
              <a:ext cx="1122744" cy="369332"/>
            </a:xfrm>
            <a:prstGeom prst="rect">
              <a:avLst/>
            </a:prstGeom>
            <a:noFill/>
          </p:spPr>
          <p:txBody>
            <a:bodyPr wrap="square" rtlCol="0">
              <a:spAutoFit/>
            </a:bodyPr>
            <a:lstStyle/>
            <a:p>
              <a:r>
                <a:rPr lang="zh-CN" altLang="en-US" dirty="0" smtClean="0"/>
                <a:t>电机角度</a:t>
              </a:r>
              <a:endParaRPr lang="zh-CN" altLang="en-US" dirty="0"/>
            </a:p>
          </p:txBody>
        </p:sp>
      </p:grpSp>
    </p:spTree>
    <p:extLst>
      <p:ext uri="{BB962C8B-B14F-4D97-AF65-F5344CB8AC3E}">
        <p14:creationId xmlns:p14="http://schemas.microsoft.com/office/powerpoint/2010/main" val="665552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dirty="0" smtClean="0"/>
              <a:t>步进电机</a:t>
            </a:r>
            <a:r>
              <a:rPr lang="zh-CN" altLang="en-US" dirty="0" smtClean="0"/>
              <a:t>的构造</a:t>
            </a:r>
            <a:endParaRPr lang="zh-CN" altLang="en-US" dirty="0"/>
          </a:p>
        </p:txBody>
      </p:sp>
      <p:graphicFrame>
        <p:nvGraphicFramePr>
          <p:cNvPr id="5" name="内容占位符 4"/>
          <p:cNvGraphicFramePr>
            <a:graphicFrameLocks noGrp="1"/>
          </p:cNvGraphicFramePr>
          <p:nvPr>
            <p:ph sz="quarter" idx="10"/>
            <p:extLst>
              <p:ext uri="{D42A27DB-BD31-4B8C-83A1-F6EECF244321}">
                <p14:modId xmlns:p14="http://schemas.microsoft.com/office/powerpoint/2010/main" val="1426320321"/>
              </p:ext>
            </p:extLst>
          </p:nvPr>
        </p:nvGraphicFramePr>
        <p:xfrm>
          <a:off x="1085850" y="2277171"/>
          <a:ext cx="6972300" cy="3384077"/>
        </p:xfrm>
        <a:graphic>
          <a:graphicData uri="http://schemas.openxmlformats.org/drawingml/2006/table">
            <a:tbl>
              <a:tblPr firstRow="1" bandRow="1">
                <a:tableStyleId>{5C22544A-7EE6-4342-B048-85BDC9FD1C3A}</a:tableStyleId>
              </a:tblPr>
              <a:tblGrid>
                <a:gridCol w="1901974">
                  <a:extLst>
                    <a:ext uri="{9D8B030D-6E8A-4147-A177-3AD203B41FA5}">
                      <a16:colId xmlns:a16="http://schemas.microsoft.com/office/drawing/2014/main" val="2059690156"/>
                    </a:ext>
                  </a:extLst>
                </a:gridCol>
                <a:gridCol w="5070326">
                  <a:extLst>
                    <a:ext uri="{9D8B030D-6E8A-4147-A177-3AD203B41FA5}">
                      <a16:colId xmlns:a16="http://schemas.microsoft.com/office/drawing/2014/main" val="2519155591"/>
                    </a:ext>
                  </a:extLst>
                </a:gridCol>
              </a:tblGrid>
              <a:tr h="570809">
                <a:tc>
                  <a:txBody>
                    <a:bodyPr/>
                    <a:lstStyle/>
                    <a:p>
                      <a:r>
                        <a:rPr lang="zh-CN" altLang="en-US" b="1" dirty="0">
                          <a:effectLst/>
                        </a:rPr>
                        <a:t>构造方式</a:t>
                      </a:r>
                    </a:p>
                  </a:txBody>
                  <a:tcPr marL="152400" marR="152400" marT="76200" marB="76200" anchor="ctr"/>
                </a:tc>
                <a:tc>
                  <a:txBody>
                    <a:bodyPr/>
                    <a:lstStyle/>
                    <a:p>
                      <a:r>
                        <a:rPr lang="zh-CN" altLang="en-US" b="1" dirty="0">
                          <a:effectLst/>
                        </a:rPr>
                        <a:t>特性说明</a:t>
                      </a:r>
                    </a:p>
                  </a:txBody>
                  <a:tcPr marL="152400" marR="152400" marT="76200" marB="76200" anchor="ctr"/>
                </a:tc>
                <a:extLst>
                  <a:ext uri="{0D108BD9-81ED-4DB2-BD59-A6C34878D82A}">
                    <a16:rowId xmlns:a16="http://schemas.microsoft.com/office/drawing/2014/main" val="1384015293"/>
                  </a:ext>
                </a:extLst>
              </a:tr>
              <a:tr h="937756">
                <a:tc>
                  <a:txBody>
                    <a:bodyPr/>
                    <a:lstStyle/>
                    <a:p>
                      <a:pPr fontAlgn="ctr"/>
                      <a:r>
                        <a:rPr lang="zh-CN" altLang="en-US">
                          <a:effectLst/>
                        </a:rPr>
                        <a:t>反应式</a:t>
                      </a:r>
                    </a:p>
                  </a:txBody>
                  <a:tcPr marL="152400" marR="152400" marT="76200" marB="76200" anchor="ctr"/>
                </a:tc>
                <a:tc>
                  <a:txBody>
                    <a:bodyPr/>
                    <a:lstStyle/>
                    <a:p>
                      <a:pPr fontAlgn="ctr"/>
                      <a:r>
                        <a:rPr lang="zh-CN" altLang="en-US" dirty="0">
                          <a:effectLst/>
                        </a:rPr>
                        <a:t>结构简单、成本低、步距角小，可达</a:t>
                      </a:r>
                      <a:r>
                        <a:rPr lang="en-US" altLang="zh-CN" dirty="0">
                          <a:effectLst/>
                        </a:rPr>
                        <a:t>1.2°</a:t>
                      </a:r>
                      <a:r>
                        <a:rPr lang="zh-CN" altLang="en-US" dirty="0">
                          <a:effectLst/>
                        </a:rPr>
                        <a:t>、但动态性能差、效率低、发热大，可靠性难保证。</a:t>
                      </a:r>
                    </a:p>
                  </a:txBody>
                  <a:tcPr marL="152400" marR="152400" marT="76200" marB="76200" anchor="ctr"/>
                </a:tc>
                <a:extLst>
                  <a:ext uri="{0D108BD9-81ED-4DB2-BD59-A6C34878D82A}">
                    <a16:rowId xmlns:a16="http://schemas.microsoft.com/office/drawing/2014/main" val="1384878102"/>
                  </a:ext>
                </a:extLst>
              </a:tr>
              <a:tr h="937756">
                <a:tc>
                  <a:txBody>
                    <a:bodyPr/>
                    <a:lstStyle/>
                    <a:p>
                      <a:pPr fontAlgn="ctr"/>
                      <a:r>
                        <a:rPr lang="zh-CN" altLang="en-US">
                          <a:effectLst/>
                        </a:rPr>
                        <a:t>永磁式</a:t>
                      </a:r>
                    </a:p>
                  </a:txBody>
                  <a:tcPr marL="152400" marR="152400" marT="76200" marB="76200" anchor="ctr"/>
                </a:tc>
                <a:tc>
                  <a:txBody>
                    <a:bodyPr/>
                    <a:lstStyle/>
                    <a:p>
                      <a:pPr fontAlgn="ctr"/>
                      <a:r>
                        <a:rPr lang="zh-CN" altLang="en-US">
                          <a:effectLst/>
                        </a:rPr>
                        <a:t>其特点是动态性能好、输出力矩大，但这种电机精度差，步矩角大（一般为</a:t>
                      </a:r>
                      <a:r>
                        <a:rPr lang="en-US" altLang="zh-CN">
                          <a:effectLst/>
                        </a:rPr>
                        <a:t>7.5°</a:t>
                      </a:r>
                      <a:r>
                        <a:rPr lang="zh-CN" altLang="en-US">
                          <a:effectLst/>
                        </a:rPr>
                        <a:t>或</a:t>
                      </a:r>
                      <a:r>
                        <a:rPr lang="en-US" altLang="zh-CN">
                          <a:effectLst/>
                        </a:rPr>
                        <a:t>15°</a:t>
                      </a:r>
                      <a:r>
                        <a:rPr lang="zh-CN" altLang="en-US">
                          <a:effectLst/>
                        </a:rPr>
                        <a:t>）。</a:t>
                      </a:r>
                    </a:p>
                  </a:txBody>
                  <a:tcPr marL="152400" marR="152400" marT="76200" marB="76200" anchor="ctr"/>
                </a:tc>
                <a:extLst>
                  <a:ext uri="{0D108BD9-81ED-4DB2-BD59-A6C34878D82A}">
                    <a16:rowId xmlns:a16="http://schemas.microsoft.com/office/drawing/2014/main" val="3308190992"/>
                  </a:ext>
                </a:extLst>
              </a:tr>
              <a:tr h="937756">
                <a:tc>
                  <a:txBody>
                    <a:bodyPr/>
                    <a:lstStyle/>
                    <a:p>
                      <a:pPr fontAlgn="ctr"/>
                      <a:r>
                        <a:rPr lang="zh-CN" altLang="en-US">
                          <a:effectLst/>
                        </a:rPr>
                        <a:t>混合式</a:t>
                      </a:r>
                    </a:p>
                  </a:txBody>
                  <a:tcPr marL="152400" marR="152400" marT="76200" marB="76200" anchor="ctr"/>
                </a:tc>
                <a:tc>
                  <a:txBody>
                    <a:bodyPr/>
                    <a:lstStyle/>
                    <a:p>
                      <a:pPr fontAlgn="ctr"/>
                      <a:r>
                        <a:rPr lang="zh-CN" altLang="en-US" dirty="0">
                          <a:effectLst/>
                        </a:rPr>
                        <a:t>其特点是输出力矩大、动态性能好，步距角小，但结构复杂、成本相对较高。</a:t>
                      </a:r>
                    </a:p>
                  </a:txBody>
                  <a:tcPr marL="152400" marR="152400" marT="76200" marB="76200" anchor="ctr"/>
                </a:tc>
                <a:extLst>
                  <a:ext uri="{0D108BD9-81ED-4DB2-BD59-A6C34878D82A}">
                    <a16:rowId xmlns:a16="http://schemas.microsoft.com/office/drawing/2014/main" val="3455976587"/>
                  </a:ext>
                </a:extLst>
              </a:tr>
            </a:tbl>
          </a:graphicData>
        </a:graphic>
      </p:graphicFrame>
    </p:spTree>
    <p:extLst>
      <p:ext uri="{BB962C8B-B14F-4D97-AF65-F5344CB8AC3E}">
        <p14:creationId xmlns:p14="http://schemas.microsoft.com/office/powerpoint/2010/main" val="2588761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两相混合式</a:t>
            </a:r>
            <a:r>
              <a:rPr lang="zh-CN" altLang="zh-CN" dirty="0" smtClean="0"/>
              <a:t>步进电机</a:t>
            </a:r>
            <a:endParaRPr lang="zh-CN" altLang="en-US" dirty="0"/>
          </a:p>
        </p:txBody>
      </p:sp>
      <p:pic>
        <p:nvPicPr>
          <p:cNvPr id="4" name="Picture 2" descr="https://bkimg.cdn.bcebos.com/pic/10dfa9ec8a136327bf06b38c9b8fa0ec09fac7a2?x-bce-process=image/watermark,image_d2F0ZXIvYmFpa2U4MA==,g_7,xp_5,yp_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180" y="2122140"/>
            <a:ext cx="4239640" cy="368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114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步进电机</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922" y="2132856"/>
            <a:ext cx="5876156" cy="3490270"/>
          </a:xfrm>
          <a:prstGeom prst="rect">
            <a:avLst/>
          </a:prstGeom>
        </p:spPr>
      </p:pic>
      <p:sp>
        <p:nvSpPr>
          <p:cNvPr id="5" name="矩形 4"/>
          <p:cNvSpPr/>
          <p:nvPr/>
        </p:nvSpPr>
        <p:spPr>
          <a:xfrm>
            <a:off x="3519148" y="5870508"/>
            <a:ext cx="2105705" cy="369332"/>
          </a:xfrm>
          <a:prstGeom prst="rect">
            <a:avLst/>
          </a:prstGeom>
        </p:spPr>
        <p:txBody>
          <a:bodyPr wrap="none">
            <a:spAutoFit/>
          </a:bodyPr>
          <a:lstStyle/>
          <a:p>
            <a:r>
              <a:rPr lang="en-US" altLang="zh-CN" dirty="0" smtClean="0"/>
              <a:t>42</a:t>
            </a:r>
            <a:r>
              <a:rPr lang="zh-CN" altLang="en-US" dirty="0" smtClean="0"/>
              <a:t>步进电机尺寸图</a:t>
            </a:r>
            <a:endParaRPr lang="zh-CN" altLang="en-US" dirty="0"/>
          </a:p>
        </p:txBody>
      </p:sp>
    </p:spTree>
    <p:extLst>
      <p:ext uri="{BB962C8B-B14F-4D97-AF65-F5344CB8AC3E}">
        <p14:creationId xmlns:p14="http://schemas.microsoft.com/office/powerpoint/2010/main" val="1033239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步进电机驱动器</a:t>
            </a:r>
          </a:p>
        </p:txBody>
      </p:sp>
      <p:sp>
        <p:nvSpPr>
          <p:cNvPr id="5" name="矩形 4"/>
          <p:cNvSpPr/>
          <p:nvPr/>
        </p:nvSpPr>
        <p:spPr>
          <a:xfrm>
            <a:off x="4211960" y="3002176"/>
            <a:ext cx="4572000" cy="1938992"/>
          </a:xfrm>
          <a:prstGeom prst="rect">
            <a:avLst/>
          </a:prstGeom>
        </p:spPr>
        <p:txBody>
          <a:bodyPr>
            <a:spAutoFit/>
          </a:bodyPr>
          <a:lstStyle/>
          <a:p>
            <a:r>
              <a:rPr lang="en-US" altLang="zh-CN" sz="2400" dirty="0" smtClean="0"/>
              <a:t>MCU</a:t>
            </a:r>
            <a:r>
              <a:rPr lang="zh-CN" altLang="en-US" sz="2400" dirty="0" smtClean="0"/>
              <a:t>控制器</a:t>
            </a:r>
            <a:r>
              <a:rPr lang="zh-CN" altLang="en-US" sz="2400" dirty="0"/>
              <a:t>将步进脉冲和方向信号发送到步进电机驱动器， 驱动器将控制器发来的步进脉冲信号转换为激励步进电动机旋转所需的功率信号</a:t>
            </a:r>
            <a:r>
              <a:rPr lang="zh-CN" altLang="en-US" sz="2400" dirty="0" smtClean="0"/>
              <a:t>。</a:t>
            </a:r>
            <a:endParaRPr lang="zh-CN" altLang="en-US" sz="2400" dirty="0"/>
          </a:p>
        </p:txBody>
      </p:sp>
      <p:pic>
        <p:nvPicPr>
          <p:cNvPr id="7" name="图片 6"/>
          <p:cNvPicPr>
            <a:picLocks noChangeAspect="1"/>
          </p:cNvPicPr>
          <p:nvPr/>
        </p:nvPicPr>
        <p:blipFill>
          <a:blip r:embed="rId2"/>
          <a:stretch>
            <a:fillRect/>
          </a:stretch>
        </p:blipFill>
        <p:spPr>
          <a:xfrm>
            <a:off x="1187624" y="1988840"/>
            <a:ext cx="2453202" cy="3745513"/>
          </a:xfrm>
          <a:prstGeom prst="rect">
            <a:avLst/>
          </a:prstGeom>
        </p:spPr>
      </p:pic>
      <p:sp>
        <p:nvSpPr>
          <p:cNvPr id="8" name="矩形 7"/>
          <p:cNvSpPr/>
          <p:nvPr/>
        </p:nvSpPr>
        <p:spPr>
          <a:xfrm>
            <a:off x="1283146" y="5837719"/>
            <a:ext cx="2262158" cy="369332"/>
          </a:xfrm>
          <a:prstGeom prst="rect">
            <a:avLst/>
          </a:prstGeom>
        </p:spPr>
        <p:txBody>
          <a:bodyPr wrap="none">
            <a:spAutoFit/>
          </a:bodyPr>
          <a:lstStyle/>
          <a:p>
            <a:r>
              <a:rPr lang="zh-CN" altLang="en-US" dirty="0" smtClean="0"/>
              <a:t>野火步进电机</a:t>
            </a:r>
            <a:r>
              <a:rPr lang="zh-CN" altLang="en-US" dirty="0"/>
              <a:t>驱动器</a:t>
            </a:r>
          </a:p>
        </p:txBody>
      </p:sp>
    </p:spTree>
    <p:extLst>
      <p:ext uri="{BB962C8B-B14F-4D97-AF65-F5344CB8AC3E}">
        <p14:creationId xmlns:p14="http://schemas.microsoft.com/office/powerpoint/2010/main" val="41830531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伺服电机</a:t>
            </a:r>
            <a:endParaRPr lang="zh-CN" altLang="en-US" dirty="0"/>
          </a:p>
        </p:txBody>
      </p:sp>
      <p:sp>
        <p:nvSpPr>
          <p:cNvPr id="3" name="内容占位符 2"/>
          <p:cNvSpPr>
            <a:spLocks noGrp="1"/>
          </p:cNvSpPr>
          <p:nvPr>
            <p:ph sz="quarter" idx="10"/>
          </p:nvPr>
        </p:nvSpPr>
        <p:spPr>
          <a:xfrm>
            <a:off x="1086218" y="1988369"/>
            <a:ext cx="6971565" cy="3168823"/>
          </a:xfrm>
        </p:spPr>
        <p:txBody>
          <a:bodyPr/>
          <a:lstStyle/>
          <a:p>
            <a:r>
              <a:rPr lang="zh-CN" altLang="en-US" dirty="0" smtClean="0"/>
              <a:t>伺服电机可以</a:t>
            </a:r>
            <a:r>
              <a:rPr lang="zh-CN" altLang="en-US" dirty="0"/>
              <a:t>理解为绝对服从控制信号指挥电机，所以伺服电机是指在伺服系统中被控制的电机。其主要特点是，当信号电压为零时无自转现象，转速随着转矩的增加而匀速下降。</a:t>
            </a:r>
          </a:p>
        </p:txBody>
      </p:sp>
    </p:spTree>
    <p:extLst>
      <p:ext uri="{BB962C8B-B14F-4D97-AF65-F5344CB8AC3E}">
        <p14:creationId xmlns:p14="http://schemas.microsoft.com/office/powerpoint/2010/main" val="28813857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伺服电机和其驱动器</a:t>
            </a:r>
            <a:endParaRPr lang="zh-CN" altLang="en-US" dirty="0"/>
          </a:p>
        </p:txBody>
      </p:sp>
      <p:pic>
        <p:nvPicPr>
          <p:cNvPr id="5" name="内容占位符 4"/>
          <p:cNvPicPr>
            <a:picLocks noGrp="1" noChangeAspect="1"/>
          </p:cNvPicPr>
          <p:nvPr>
            <p:ph sz="quarter" idx="10"/>
          </p:nvPr>
        </p:nvPicPr>
        <p:blipFill>
          <a:blip r:embed="rId2"/>
          <a:stretch>
            <a:fillRect/>
          </a:stretch>
        </p:blipFill>
        <p:spPr>
          <a:xfrm>
            <a:off x="1533525" y="2159794"/>
            <a:ext cx="6076950" cy="3619500"/>
          </a:xfrm>
          <a:prstGeom prst="rect">
            <a:avLst/>
          </a:prstGeom>
        </p:spPr>
      </p:pic>
    </p:spTree>
    <p:extLst>
      <p:ext uri="{BB962C8B-B14F-4D97-AF65-F5344CB8AC3E}">
        <p14:creationId xmlns:p14="http://schemas.microsoft.com/office/powerpoint/2010/main" val="30251789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伺服电机</a:t>
            </a:r>
            <a:endParaRPr lang="zh-CN" altLang="en-US" dirty="0"/>
          </a:p>
        </p:txBody>
      </p:sp>
      <p:graphicFrame>
        <p:nvGraphicFramePr>
          <p:cNvPr id="4" name="内容占位符 3"/>
          <p:cNvGraphicFramePr>
            <a:graphicFrameLocks noGrp="1"/>
          </p:cNvGraphicFramePr>
          <p:nvPr>
            <p:ph sz="quarter" idx="10"/>
            <p:extLst>
              <p:ext uri="{D42A27DB-BD31-4B8C-83A1-F6EECF244321}">
                <p14:modId xmlns:p14="http://schemas.microsoft.com/office/powerpoint/2010/main" val="4178624397"/>
              </p:ext>
            </p:extLst>
          </p:nvPr>
        </p:nvGraphicFramePr>
        <p:xfrm>
          <a:off x="1085850" y="2204864"/>
          <a:ext cx="6972300" cy="3564686"/>
        </p:xfrm>
        <a:graphic>
          <a:graphicData uri="http://schemas.openxmlformats.org/drawingml/2006/table">
            <a:tbl>
              <a:tblPr firstRow="1" bandRow="1">
                <a:tableStyleId>{5C22544A-7EE6-4342-B048-85BDC9FD1C3A}</a:tableStyleId>
              </a:tblPr>
              <a:tblGrid>
                <a:gridCol w="1541934">
                  <a:extLst>
                    <a:ext uri="{9D8B030D-6E8A-4147-A177-3AD203B41FA5}">
                      <a16:colId xmlns:a16="http://schemas.microsoft.com/office/drawing/2014/main" val="3067201982"/>
                    </a:ext>
                  </a:extLst>
                </a:gridCol>
                <a:gridCol w="5430366">
                  <a:extLst>
                    <a:ext uri="{9D8B030D-6E8A-4147-A177-3AD203B41FA5}">
                      <a16:colId xmlns:a16="http://schemas.microsoft.com/office/drawing/2014/main" val="2322764951"/>
                    </a:ext>
                  </a:extLst>
                </a:gridCol>
              </a:tblGrid>
              <a:tr h="370840">
                <a:tc gridSpan="2">
                  <a:txBody>
                    <a:bodyPr/>
                    <a:lstStyle/>
                    <a:p>
                      <a:pPr algn="ctr"/>
                      <a:r>
                        <a:rPr lang="zh-CN" altLang="en-US" sz="1800" b="0" i="0" kern="1200" dirty="0" smtClean="0">
                          <a:solidFill>
                            <a:schemeClr val="lt1"/>
                          </a:solidFill>
                          <a:effectLst/>
                          <a:latin typeface="+mn-lt"/>
                          <a:ea typeface="+mn-ea"/>
                          <a:cs typeface="+mn-cs"/>
                        </a:rPr>
                        <a:t>直流伺服电机特性</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2018676410"/>
                  </a:ext>
                </a:extLst>
              </a:tr>
              <a:tr h="997014">
                <a:tc>
                  <a:txBody>
                    <a:bodyPr/>
                    <a:lstStyle/>
                    <a:p>
                      <a:r>
                        <a:rPr lang="zh-CN" altLang="en-US" sz="1800" b="0" i="0" kern="1200" dirty="0" smtClean="0">
                          <a:solidFill>
                            <a:schemeClr val="dk1"/>
                          </a:solidFill>
                          <a:effectLst/>
                          <a:latin typeface="+mn-lt"/>
                          <a:ea typeface="+mn-ea"/>
                          <a:cs typeface="+mn-cs"/>
                        </a:rPr>
                        <a:t>机械特性</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在输入的电枢电压保持不变时，电机的转速随电磁转矩变化而变化的规律</a:t>
                      </a:r>
                      <a:endParaRPr lang="zh-CN" altLang="en-US" dirty="0"/>
                    </a:p>
                  </a:txBody>
                  <a:tcPr/>
                </a:tc>
                <a:extLst>
                  <a:ext uri="{0D108BD9-81ED-4DB2-BD59-A6C34878D82A}">
                    <a16:rowId xmlns:a16="http://schemas.microsoft.com/office/drawing/2014/main" val="3391790574"/>
                  </a:ext>
                </a:extLst>
              </a:tr>
              <a:tr h="1008112">
                <a:tc>
                  <a:txBody>
                    <a:bodyPr/>
                    <a:lstStyle/>
                    <a:p>
                      <a:r>
                        <a:rPr lang="zh-CN" altLang="en-US" sz="1800" b="0" i="0" kern="1200" dirty="0" smtClean="0">
                          <a:solidFill>
                            <a:schemeClr val="dk1"/>
                          </a:solidFill>
                          <a:effectLst/>
                          <a:latin typeface="+mn-lt"/>
                          <a:ea typeface="+mn-ea"/>
                          <a:cs typeface="+mn-cs"/>
                        </a:rPr>
                        <a:t>调节特性</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直流电机在一定的电磁转矩（或负载转矩）下电机的稳态转速随电枢的控制电压变化而变化</a:t>
                      </a:r>
                      <a:endParaRPr lang="zh-CN" altLang="en-US" dirty="0"/>
                    </a:p>
                  </a:txBody>
                  <a:tcPr/>
                </a:tc>
                <a:extLst>
                  <a:ext uri="{0D108BD9-81ED-4DB2-BD59-A6C34878D82A}">
                    <a16:rowId xmlns:a16="http://schemas.microsoft.com/office/drawing/2014/main" val="3762551062"/>
                  </a:ext>
                </a:extLst>
              </a:tr>
              <a:tr h="370840">
                <a:tc>
                  <a:txBody>
                    <a:bodyPr/>
                    <a:lstStyle/>
                    <a:p>
                      <a:r>
                        <a:rPr lang="zh-CN" altLang="en-US" sz="1800" b="0" i="0" kern="1200" dirty="0" smtClean="0">
                          <a:solidFill>
                            <a:schemeClr val="dk1"/>
                          </a:solidFill>
                          <a:effectLst/>
                          <a:latin typeface="+mn-lt"/>
                          <a:ea typeface="+mn-ea"/>
                          <a:cs typeface="+mn-cs"/>
                        </a:rPr>
                        <a:t>动态特性</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从原来的稳定状态到新的稳定状态，存在一个过渡过程，这就是直流电机的动态特性</a:t>
                      </a:r>
                    </a:p>
                    <a:p>
                      <a:r>
                        <a:rPr lang="zh-CN" altLang="en-US" sz="1800" b="0" i="0" kern="1200" dirty="0" smtClean="0">
                          <a:solidFill>
                            <a:schemeClr val="dk1"/>
                          </a:solidFill>
                          <a:effectLst/>
                          <a:latin typeface="+mn-lt"/>
                          <a:ea typeface="+mn-ea"/>
                          <a:cs typeface="+mn-cs"/>
                        </a:rPr>
                        <a:t/>
                      </a:r>
                      <a:br>
                        <a:rPr lang="zh-CN" altLang="en-US" sz="1800" b="0" i="0" kern="1200" dirty="0" smtClean="0">
                          <a:solidFill>
                            <a:schemeClr val="dk1"/>
                          </a:solidFill>
                          <a:effectLst/>
                          <a:latin typeface="+mn-lt"/>
                          <a:ea typeface="+mn-ea"/>
                          <a:cs typeface="+mn-cs"/>
                        </a:rPr>
                      </a:br>
                      <a:endParaRPr lang="zh-CN" altLang="en-US" dirty="0"/>
                    </a:p>
                  </a:txBody>
                  <a:tcPr/>
                </a:tc>
                <a:extLst>
                  <a:ext uri="{0D108BD9-81ED-4DB2-BD59-A6C34878D82A}">
                    <a16:rowId xmlns:a16="http://schemas.microsoft.com/office/drawing/2014/main" val="2617840430"/>
                  </a:ext>
                </a:extLst>
              </a:tr>
            </a:tbl>
          </a:graphicData>
        </a:graphic>
      </p:graphicFrame>
    </p:spTree>
    <p:extLst>
      <p:ext uri="{BB962C8B-B14F-4D97-AF65-F5344CB8AC3E}">
        <p14:creationId xmlns:p14="http://schemas.microsoft.com/office/powerpoint/2010/main" val="10148281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舵机</a:t>
            </a:r>
            <a:endParaRPr lang="zh-CN" altLang="en-US" dirty="0"/>
          </a:p>
        </p:txBody>
      </p:sp>
      <p:sp>
        <p:nvSpPr>
          <p:cNvPr id="3" name="内容占位符 2"/>
          <p:cNvSpPr>
            <a:spLocks noGrp="1"/>
          </p:cNvSpPr>
          <p:nvPr>
            <p:ph sz="quarter" idx="10"/>
          </p:nvPr>
        </p:nvSpPr>
        <p:spPr/>
        <p:txBody>
          <a:bodyPr/>
          <a:lstStyle/>
          <a:p>
            <a:r>
              <a:rPr lang="zh-CN" altLang="en-US" dirty="0"/>
              <a:t>舵机是一种常见的伺服电机，由小型直流电机、控制电路板、电位计和齿轮组构成，舵机的用途广泛； </a:t>
            </a:r>
            <a:endParaRPr lang="en-US" altLang="zh-CN" dirty="0" smtClean="0"/>
          </a:p>
          <a:p>
            <a:r>
              <a:rPr lang="zh-CN" altLang="en-US" dirty="0" smtClean="0"/>
              <a:t>舵</a:t>
            </a:r>
            <a:r>
              <a:rPr lang="zh-CN" altLang="en-US" dirty="0"/>
              <a:t>机可按照信号类型划分、按照齿轮划分、按照用途划分</a:t>
            </a:r>
            <a:r>
              <a:rPr lang="zh-CN" altLang="en-US" dirty="0" smtClean="0"/>
              <a:t>；</a:t>
            </a:r>
            <a:endParaRPr lang="en-US" altLang="zh-CN" dirty="0" smtClean="0"/>
          </a:p>
          <a:p>
            <a:r>
              <a:rPr lang="zh-CN" altLang="en-US" dirty="0" smtClean="0"/>
              <a:t>舵</a:t>
            </a:r>
            <a:r>
              <a:rPr lang="zh-CN" altLang="en-US" dirty="0"/>
              <a:t>机分</a:t>
            </a:r>
            <a:r>
              <a:rPr lang="en-US" altLang="zh-CN" dirty="0"/>
              <a:t>90°</a:t>
            </a:r>
            <a:r>
              <a:rPr lang="zh-CN" altLang="en-US" dirty="0"/>
              <a:t>、</a:t>
            </a:r>
            <a:r>
              <a:rPr lang="en-US" altLang="zh-CN" dirty="0"/>
              <a:t>180°</a:t>
            </a:r>
            <a:r>
              <a:rPr lang="zh-CN" altLang="en-US" dirty="0"/>
              <a:t>、</a:t>
            </a:r>
            <a:r>
              <a:rPr lang="en-US" altLang="zh-CN" dirty="0"/>
              <a:t>270°</a:t>
            </a:r>
            <a:r>
              <a:rPr lang="zh-CN" altLang="en-US" dirty="0"/>
              <a:t>和</a:t>
            </a:r>
            <a:r>
              <a:rPr lang="en-US" altLang="zh-CN" dirty="0"/>
              <a:t>360°</a:t>
            </a:r>
            <a:r>
              <a:rPr lang="zh-CN" altLang="en-US" dirty="0"/>
              <a:t>舵机，其中</a:t>
            </a:r>
            <a:r>
              <a:rPr lang="en-US" altLang="zh-CN" dirty="0"/>
              <a:t>180°</a:t>
            </a:r>
            <a:r>
              <a:rPr lang="zh-CN" altLang="en-US" dirty="0"/>
              <a:t>的舵机最为常见。</a:t>
            </a:r>
          </a:p>
        </p:txBody>
      </p:sp>
    </p:spTree>
    <p:extLst>
      <p:ext uri="{BB962C8B-B14F-4D97-AF65-F5344CB8AC3E}">
        <p14:creationId xmlns:p14="http://schemas.microsoft.com/office/powerpoint/2010/main" val="604832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舵机</a:t>
            </a:r>
            <a:endParaRPr lang="zh-CN" altLang="en-US" dirty="0"/>
          </a:p>
        </p:txBody>
      </p:sp>
      <p:graphicFrame>
        <p:nvGraphicFramePr>
          <p:cNvPr id="6" name="内容占位符 5"/>
          <p:cNvGraphicFramePr>
            <a:graphicFrameLocks noGrp="1"/>
          </p:cNvGraphicFramePr>
          <p:nvPr>
            <p:ph sz="quarter" idx="10"/>
            <p:extLst>
              <p:ext uri="{D42A27DB-BD31-4B8C-83A1-F6EECF244321}">
                <p14:modId xmlns:p14="http://schemas.microsoft.com/office/powerpoint/2010/main" val="3675122530"/>
              </p:ext>
            </p:extLst>
          </p:nvPr>
        </p:nvGraphicFramePr>
        <p:xfrm>
          <a:off x="1085850" y="2180514"/>
          <a:ext cx="6972300" cy="2544630"/>
        </p:xfrm>
        <a:graphic>
          <a:graphicData uri="http://schemas.openxmlformats.org/drawingml/2006/table">
            <a:tbl>
              <a:tblPr firstRow="1" bandRow="1">
                <a:tableStyleId>{5C22544A-7EE6-4342-B048-85BDC9FD1C3A}</a:tableStyleId>
              </a:tblPr>
              <a:tblGrid>
                <a:gridCol w="6972300">
                  <a:extLst>
                    <a:ext uri="{9D8B030D-6E8A-4147-A177-3AD203B41FA5}">
                      <a16:colId xmlns:a16="http://schemas.microsoft.com/office/drawing/2014/main" val="2345114928"/>
                    </a:ext>
                  </a:extLst>
                </a:gridCol>
              </a:tblGrid>
              <a:tr h="632235">
                <a:tc>
                  <a:txBody>
                    <a:bodyPr/>
                    <a:lstStyle/>
                    <a:p>
                      <a:pPr algn="ctr"/>
                      <a:r>
                        <a:rPr lang="zh-CN" altLang="en-US" sz="1800" b="0" i="0" kern="1200" dirty="0" smtClean="0">
                          <a:solidFill>
                            <a:schemeClr val="lt1"/>
                          </a:solidFill>
                          <a:effectLst/>
                          <a:latin typeface="+mn-lt"/>
                          <a:ea typeface="+mn-ea"/>
                          <a:cs typeface="+mn-cs"/>
                        </a:rPr>
                        <a:t>模拟舵机</a:t>
                      </a:r>
                      <a:endParaRPr lang="zh-CN" altLang="en-US" dirty="0"/>
                    </a:p>
                  </a:txBody>
                  <a:tcPr/>
                </a:tc>
                <a:extLst>
                  <a:ext uri="{0D108BD9-81ED-4DB2-BD59-A6C34878D82A}">
                    <a16:rowId xmlns:a16="http://schemas.microsoft.com/office/drawing/2014/main" val="958296092"/>
                  </a:ext>
                </a:extLst>
              </a:tr>
              <a:tr h="632235">
                <a:tc>
                  <a:txBody>
                    <a:bodyPr/>
                    <a:lstStyle/>
                    <a:p>
                      <a:r>
                        <a:rPr lang="zh-CN" altLang="en-US" sz="1800" b="0" i="0" kern="1200" dirty="0" smtClean="0">
                          <a:solidFill>
                            <a:schemeClr val="dk1"/>
                          </a:solidFill>
                          <a:effectLst/>
                          <a:latin typeface="+mn-lt"/>
                          <a:ea typeface="+mn-ea"/>
                          <a:cs typeface="+mn-cs"/>
                        </a:rPr>
                        <a:t>无</a:t>
                      </a:r>
                      <a:r>
                        <a:rPr lang="en-US" altLang="zh-CN" sz="1800" b="0" i="0" kern="1200" dirty="0" smtClean="0">
                          <a:solidFill>
                            <a:schemeClr val="dk1"/>
                          </a:solidFill>
                          <a:effectLst/>
                          <a:latin typeface="+mn-lt"/>
                          <a:ea typeface="+mn-ea"/>
                          <a:cs typeface="+mn-cs"/>
                        </a:rPr>
                        <a:t>MCU</a:t>
                      </a:r>
                      <a:r>
                        <a:rPr lang="zh-CN" altLang="en-US" sz="1800" b="0" i="0" kern="1200" dirty="0" smtClean="0">
                          <a:solidFill>
                            <a:schemeClr val="dk1"/>
                          </a:solidFill>
                          <a:effectLst/>
                          <a:latin typeface="+mn-lt"/>
                          <a:ea typeface="+mn-ea"/>
                          <a:cs typeface="+mn-cs"/>
                        </a:rPr>
                        <a:t>微控制器，电路为模拟电路，同样的舵机之间会有性能差异。需要不断发脉冲维持电机角度。</a:t>
                      </a:r>
                      <a:endParaRPr lang="zh-CN" altLang="en-US" dirty="0"/>
                    </a:p>
                  </a:txBody>
                  <a:tcPr/>
                </a:tc>
                <a:extLst>
                  <a:ext uri="{0D108BD9-81ED-4DB2-BD59-A6C34878D82A}">
                    <a16:rowId xmlns:a16="http://schemas.microsoft.com/office/drawing/2014/main" val="2867572960"/>
                  </a:ext>
                </a:extLst>
              </a:tr>
              <a:tr h="632235">
                <a:tc>
                  <a:txBody>
                    <a:bodyPr/>
                    <a:lstStyle/>
                    <a:p>
                      <a:pPr marL="0" algn="ctr" defTabSz="914400" rtl="0" eaLnBrk="1" latinLnBrk="0" hangingPunct="1"/>
                      <a:r>
                        <a:rPr lang="zh-CN" altLang="en-US" sz="1800" b="0" i="0" kern="1200" dirty="0" smtClean="0">
                          <a:solidFill>
                            <a:schemeClr val="lt1"/>
                          </a:solidFill>
                          <a:effectLst/>
                          <a:latin typeface="+mn-lt"/>
                          <a:ea typeface="+mn-ea"/>
                          <a:cs typeface="+mn-cs"/>
                        </a:rPr>
                        <a:t>数字舵机</a:t>
                      </a:r>
                      <a:endParaRPr lang="zh-CN" altLang="en-US" sz="1800" b="0" i="0" kern="1200" dirty="0">
                        <a:solidFill>
                          <a:schemeClr val="lt1"/>
                        </a:solidFill>
                        <a:effectLst/>
                        <a:latin typeface="+mn-lt"/>
                        <a:ea typeface="+mn-ea"/>
                        <a:cs typeface="+mn-cs"/>
                      </a:endParaRPr>
                    </a:p>
                  </a:txBody>
                  <a:tcPr>
                    <a:solidFill>
                      <a:schemeClr val="accent1"/>
                    </a:solidFill>
                  </a:tcPr>
                </a:tc>
                <a:extLst>
                  <a:ext uri="{0D108BD9-81ED-4DB2-BD59-A6C34878D82A}">
                    <a16:rowId xmlns:a16="http://schemas.microsoft.com/office/drawing/2014/main" val="3596634185"/>
                  </a:ext>
                </a:extLst>
              </a:tr>
              <a:tr h="623575">
                <a:tc>
                  <a:txBody>
                    <a:bodyPr/>
                    <a:lstStyle/>
                    <a:p>
                      <a:r>
                        <a:rPr lang="zh-CN" altLang="en-US" sz="1800" b="0" i="0" kern="1200" dirty="0" smtClean="0">
                          <a:solidFill>
                            <a:schemeClr val="dk1"/>
                          </a:solidFill>
                          <a:effectLst/>
                          <a:latin typeface="+mn-lt"/>
                          <a:ea typeface="+mn-ea"/>
                          <a:cs typeface="+mn-cs"/>
                        </a:rPr>
                        <a:t>有</a:t>
                      </a:r>
                      <a:r>
                        <a:rPr lang="en-US" altLang="zh-CN" sz="1800" b="0" i="0" kern="1200" dirty="0" smtClean="0">
                          <a:solidFill>
                            <a:schemeClr val="dk1"/>
                          </a:solidFill>
                          <a:effectLst/>
                          <a:latin typeface="+mn-lt"/>
                          <a:ea typeface="+mn-ea"/>
                          <a:cs typeface="+mn-cs"/>
                        </a:rPr>
                        <a:t>MCU</a:t>
                      </a:r>
                      <a:r>
                        <a:rPr lang="zh-CN" altLang="en-US" sz="1800" b="0" i="0" kern="1200" dirty="0" smtClean="0">
                          <a:solidFill>
                            <a:schemeClr val="dk1"/>
                          </a:solidFill>
                          <a:effectLst/>
                          <a:latin typeface="+mn-lt"/>
                          <a:ea typeface="+mn-ea"/>
                          <a:cs typeface="+mn-cs"/>
                        </a:rPr>
                        <a:t>控制器，一般内部采用算法优化，反应快，性能比模拟舵机好。</a:t>
                      </a:r>
                      <a:endParaRPr lang="zh-CN" altLang="en-US" dirty="0"/>
                    </a:p>
                  </a:txBody>
                  <a:tcPr/>
                </a:tc>
                <a:extLst>
                  <a:ext uri="{0D108BD9-81ED-4DB2-BD59-A6C34878D82A}">
                    <a16:rowId xmlns:a16="http://schemas.microsoft.com/office/drawing/2014/main" val="1050914027"/>
                  </a:ext>
                </a:extLst>
              </a:tr>
            </a:tbl>
          </a:graphicData>
        </a:graphic>
      </p:graphicFrame>
      <p:graphicFrame>
        <p:nvGraphicFramePr>
          <p:cNvPr id="7" name="内容占位符 5"/>
          <p:cNvGraphicFramePr>
            <a:graphicFrameLocks/>
          </p:cNvGraphicFramePr>
          <p:nvPr>
            <p:extLst>
              <p:ext uri="{D42A27DB-BD31-4B8C-83A1-F6EECF244321}">
                <p14:modId xmlns:p14="http://schemas.microsoft.com/office/powerpoint/2010/main" val="2056643132"/>
              </p:ext>
            </p:extLst>
          </p:nvPr>
        </p:nvGraphicFramePr>
        <p:xfrm>
          <a:off x="1085850" y="5030135"/>
          <a:ext cx="6972300" cy="847137"/>
        </p:xfrm>
        <a:graphic>
          <a:graphicData uri="http://schemas.openxmlformats.org/drawingml/2006/table">
            <a:tbl>
              <a:tblPr firstRow="1" bandRow="1">
                <a:tableStyleId>{5C22544A-7EE6-4342-B048-85BDC9FD1C3A}</a:tableStyleId>
              </a:tblPr>
              <a:tblGrid>
                <a:gridCol w="3486150">
                  <a:extLst>
                    <a:ext uri="{9D8B030D-6E8A-4147-A177-3AD203B41FA5}">
                      <a16:colId xmlns:a16="http://schemas.microsoft.com/office/drawing/2014/main" val="2345114928"/>
                    </a:ext>
                  </a:extLst>
                </a:gridCol>
                <a:gridCol w="3486150">
                  <a:extLst>
                    <a:ext uri="{9D8B030D-6E8A-4147-A177-3AD203B41FA5}">
                      <a16:colId xmlns:a16="http://schemas.microsoft.com/office/drawing/2014/main" val="2210937544"/>
                    </a:ext>
                  </a:extLst>
                </a:gridCol>
              </a:tblGrid>
              <a:tr h="420957">
                <a:tc>
                  <a:txBody>
                    <a:bodyPr/>
                    <a:lstStyle/>
                    <a:p>
                      <a:pPr marL="0" algn="ctr" defTabSz="914400" rtl="0" eaLnBrk="1" latinLnBrk="0" hangingPunct="1"/>
                      <a:r>
                        <a:rPr lang="zh-CN" altLang="en-US" sz="1800" b="1" i="0" kern="1200" dirty="0" smtClean="0">
                          <a:solidFill>
                            <a:schemeClr val="dk1"/>
                          </a:solidFill>
                          <a:effectLst/>
                          <a:latin typeface="+mn-lt"/>
                          <a:ea typeface="+mn-ea"/>
                          <a:cs typeface="+mn-cs"/>
                        </a:rPr>
                        <a:t>金属齿轮舵机</a:t>
                      </a:r>
                      <a:endParaRPr lang="zh-CN" altLang="en-US" sz="1800" b="1" i="0" kern="1200" dirty="0">
                        <a:solidFill>
                          <a:schemeClr val="dk1"/>
                        </a:solidFill>
                        <a:effectLst/>
                        <a:latin typeface="+mn-lt"/>
                        <a:ea typeface="+mn-ea"/>
                        <a:cs typeface="+mn-cs"/>
                      </a:endParaRPr>
                    </a:p>
                  </a:txBody>
                  <a:tcPr/>
                </a:tc>
                <a:tc>
                  <a:txBody>
                    <a:bodyPr/>
                    <a:lstStyle/>
                    <a:p>
                      <a:pPr marL="0" algn="ctr" defTabSz="914400" rtl="0" eaLnBrk="1" latinLnBrk="0" hangingPunct="1"/>
                      <a:r>
                        <a:rPr lang="zh-CN" altLang="en-US" sz="1800" b="0" kern="1200" dirty="0" smtClean="0">
                          <a:solidFill>
                            <a:schemeClr val="dk1"/>
                          </a:solidFill>
                          <a:latin typeface="+mn-lt"/>
                          <a:ea typeface="+mn-ea"/>
                          <a:cs typeface="+mn-cs"/>
                        </a:rPr>
                        <a:t>适用于大扭力和高速场合</a:t>
                      </a:r>
                      <a:endParaRPr lang="zh-CN" altLang="en-US" sz="1800" b="0" kern="1200" dirty="0">
                        <a:solidFill>
                          <a:schemeClr val="dk1"/>
                        </a:solidFill>
                        <a:latin typeface="+mn-lt"/>
                        <a:ea typeface="+mn-ea"/>
                        <a:cs typeface="+mn-cs"/>
                      </a:endParaRPr>
                    </a:p>
                  </a:txBody>
                  <a:tcPr>
                    <a:solidFill>
                      <a:schemeClr val="bg2"/>
                    </a:solidFill>
                  </a:tcPr>
                </a:tc>
                <a:extLst>
                  <a:ext uri="{0D108BD9-81ED-4DB2-BD59-A6C34878D82A}">
                    <a16:rowId xmlns:a16="http://schemas.microsoft.com/office/drawing/2014/main" val="958296092"/>
                  </a:ext>
                </a:extLst>
              </a:tr>
              <a:tr h="426180">
                <a:tc>
                  <a:txBody>
                    <a:bodyPr/>
                    <a:lstStyle/>
                    <a:p>
                      <a:pPr algn="ctr"/>
                      <a:r>
                        <a:rPr lang="zh-CN" altLang="en-US" sz="1800" b="1" i="0" kern="1200" dirty="0" smtClean="0">
                          <a:solidFill>
                            <a:schemeClr val="dk1"/>
                          </a:solidFill>
                          <a:effectLst/>
                          <a:latin typeface="+mn-lt"/>
                          <a:ea typeface="+mn-ea"/>
                          <a:cs typeface="+mn-cs"/>
                        </a:rPr>
                        <a:t>塑料齿轮舵机</a:t>
                      </a:r>
                      <a:endParaRPr lang="zh-CN" altLang="en-US" b="1" dirty="0"/>
                    </a:p>
                  </a:txBody>
                  <a:tcPr>
                    <a:solidFill>
                      <a:schemeClr val="accent1"/>
                    </a:solidFill>
                  </a:tcPr>
                </a:tc>
                <a:tc>
                  <a:txBody>
                    <a:bodyPr/>
                    <a:lstStyle/>
                    <a:p>
                      <a:pPr algn="ctr"/>
                      <a:r>
                        <a:rPr lang="zh-CN" altLang="en-US" dirty="0" smtClean="0"/>
                        <a:t>成本低适用于中低扭矩场合</a:t>
                      </a:r>
                      <a:endParaRPr lang="zh-CN" altLang="en-US" dirty="0"/>
                    </a:p>
                  </a:txBody>
                  <a:tcPr>
                    <a:solidFill>
                      <a:schemeClr val="bg2"/>
                    </a:solidFill>
                  </a:tcPr>
                </a:tc>
                <a:extLst>
                  <a:ext uri="{0D108BD9-81ED-4DB2-BD59-A6C34878D82A}">
                    <a16:rowId xmlns:a16="http://schemas.microsoft.com/office/drawing/2014/main" val="2867572960"/>
                  </a:ext>
                </a:extLst>
              </a:tr>
            </a:tbl>
          </a:graphicData>
        </a:graphic>
      </p:graphicFrame>
    </p:spTree>
    <p:extLst>
      <p:ext uri="{BB962C8B-B14F-4D97-AF65-F5344CB8AC3E}">
        <p14:creationId xmlns:p14="http://schemas.microsoft.com/office/powerpoint/2010/main" val="14170809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585793622"/>
              </p:ext>
            </p:extLst>
          </p:nvPr>
        </p:nvGraphicFramePr>
        <p:xfrm>
          <a:off x="2507813" y="2229895"/>
          <a:ext cx="4128374" cy="2398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4814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舵机驱动</a:t>
            </a:r>
            <a:endParaRPr lang="zh-CN" altLang="en-US" dirty="0"/>
          </a:p>
        </p:txBody>
      </p:sp>
      <p:pic>
        <p:nvPicPr>
          <p:cNvPr id="4" name="内容占位符 3"/>
          <p:cNvPicPr>
            <a:picLocks noGrp="1" noChangeAspect="1"/>
          </p:cNvPicPr>
          <p:nvPr>
            <p:ph sz="quarter" idx="10"/>
          </p:nvPr>
        </p:nvPicPr>
        <p:blipFill>
          <a:blip r:embed="rId2"/>
          <a:stretch>
            <a:fillRect/>
          </a:stretch>
        </p:blipFill>
        <p:spPr>
          <a:xfrm>
            <a:off x="683568" y="2746507"/>
            <a:ext cx="2592288" cy="2292068"/>
          </a:xfrm>
          <a:prstGeom prst="rect">
            <a:avLst/>
          </a:prstGeom>
        </p:spPr>
      </p:pic>
      <p:pic>
        <p:nvPicPr>
          <p:cNvPr id="3" name="图片 2"/>
          <p:cNvPicPr>
            <a:picLocks noChangeAspect="1"/>
          </p:cNvPicPr>
          <p:nvPr/>
        </p:nvPicPr>
        <p:blipFill>
          <a:blip r:embed="rId3"/>
          <a:stretch>
            <a:fillRect/>
          </a:stretch>
        </p:blipFill>
        <p:spPr>
          <a:xfrm rot="10800000">
            <a:off x="4716016" y="2204864"/>
            <a:ext cx="4269899" cy="3202425"/>
          </a:xfrm>
          <a:prstGeom prst="rect">
            <a:avLst/>
          </a:prstGeom>
        </p:spPr>
      </p:pic>
      <p:sp>
        <p:nvSpPr>
          <p:cNvPr id="6" name="加号 5"/>
          <p:cNvSpPr/>
          <p:nvPr/>
        </p:nvSpPr>
        <p:spPr>
          <a:xfrm>
            <a:off x="3635896" y="3463246"/>
            <a:ext cx="720080" cy="68565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73023" y="5542013"/>
            <a:ext cx="2755883" cy="369332"/>
          </a:xfrm>
          <a:prstGeom prst="rect">
            <a:avLst/>
          </a:prstGeom>
        </p:spPr>
        <p:txBody>
          <a:bodyPr wrap="none">
            <a:spAutoFit/>
          </a:bodyPr>
          <a:lstStyle/>
          <a:p>
            <a:r>
              <a:rPr lang="zh-CN" altLang="en-US" dirty="0" smtClean="0"/>
              <a:t>野火</a:t>
            </a:r>
            <a:r>
              <a:rPr lang="en-US" altLang="zh-CN" dirty="0" smtClean="0"/>
              <a:t>F407</a:t>
            </a:r>
            <a:r>
              <a:rPr lang="zh-CN" altLang="en-US" dirty="0" smtClean="0"/>
              <a:t>骄阳电机开发板</a:t>
            </a:r>
            <a:endParaRPr lang="zh-CN" altLang="en-US" dirty="0"/>
          </a:p>
        </p:txBody>
      </p:sp>
    </p:spTree>
    <p:extLst>
      <p:ext uri="{BB962C8B-B14F-4D97-AF65-F5344CB8AC3E}">
        <p14:creationId xmlns:p14="http://schemas.microsoft.com/office/powerpoint/2010/main" val="1853923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6"/>
          <p:cNvSpPr/>
          <p:nvPr/>
        </p:nvSpPr>
        <p:spPr>
          <a:xfrm>
            <a:off x="3239852" y="2529736"/>
            <a:ext cx="2664296" cy="720080"/>
          </a:xfrm>
          <a:prstGeom prst="round2Diag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a typeface="苹方 常规" pitchFamily="34" charset="-122"/>
              </a:rPr>
              <a:t>谢谢</a:t>
            </a:r>
            <a:endParaRPr lang="zh-CN" altLang="en-US" sz="2800" dirty="0">
              <a:ea typeface="苹方 常规" pitchFamily="34" charset="-122"/>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107" y="4908114"/>
            <a:ext cx="1032156" cy="103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23547" y="5926051"/>
            <a:ext cx="723275" cy="307777"/>
          </a:xfrm>
          <a:prstGeom prst="rect">
            <a:avLst/>
          </a:prstGeom>
          <a:noFill/>
        </p:spPr>
        <p:txBody>
          <a:bodyPr wrap="none" rtlCol="0">
            <a:spAutoFit/>
          </a:bodyPr>
          <a:lstStyle/>
          <a:p>
            <a:r>
              <a:rPr lang="zh-CN" altLang="en-US" sz="1400" dirty="0" smtClean="0">
                <a:latin typeface="苹方 常规" pitchFamily="34" charset="-122"/>
                <a:ea typeface="苹方 常规" pitchFamily="34" charset="-122"/>
              </a:rPr>
              <a:t>公众号</a:t>
            </a:r>
            <a:endParaRPr lang="zh-CN" altLang="en-US" sz="1400" dirty="0">
              <a:latin typeface="苹方 常规" pitchFamily="34" charset="-122"/>
              <a:ea typeface="苹方 常规" pitchFamily="34" charset="-122"/>
            </a:endParaRPr>
          </a:p>
        </p:txBody>
      </p:sp>
      <p:sp>
        <p:nvSpPr>
          <p:cNvPr id="12" name="TextBox 11"/>
          <p:cNvSpPr txBox="1"/>
          <p:nvPr/>
        </p:nvSpPr>
        <p:spPr>
          <a:xfrm>
            <a:off x="1605997" y="5926051"/>
            <a:ext cx="902811" cy="307777"/>
          </a:xfrm>
          <a:prstGeom prst="rect">
            <a:avLst/>
          </a:prstGeom>
          <a:noFill/>
        </p:spPr>
        <p:txBody>
          <a:bodyPr wrap="none" rtlCol="0">
            <a:spAutoFit/>
          </a:bodyPr>
          <a:lstStyle/>
          <a:p>
            <a:r>
              <a:rPr lang="zh-CN" altLang="en-US" sz="1400" dirty="0">
                <a:latin typeface="苹方 常规" pitchFamily="34" charset="-122"/>
                <a:ea typeface="苹方 常规" pitchFamily="34" charset="-122"/>
              </a:rPr>
              <a:t>淘宝店铺</a:t>
            </a:r>
          </a:p>
        </p:txBody>
      </p:sp>
    </p:spTree>
    <p:extLst>
      <p:ext uri="{BB962C8B-B14F-4D97-AF65-F5344CB8AC3E}">
        <p14:creationId xmlns:p14="http://schemas.microsoft.com/office/powerpoint/2010/main" val="2080361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分类的方法</a:t>
            </a:r>
            <a:endParaRPr lang="zh-CN" altLang="en-US" dirty="0"/>
          </a:p>
        </p:txBody>
      </p:sp>
      <p:sp>
        <p:nvSpPr>
          <p:cNvPr id="3" name="内容占位符 2"/>
          <p:cNvSpPr>
            <a:spLocks noGrp="1"/>
          </p:cNvSpPr>
          <p:nvPr>
            <p:ph sz="quarter" idx="10"/>
          </p:nvPr>
        </p:nvSpPr>
        <p:spPr>
          <a:xfrm>
            <a:off x="1086218" y="1988369"/>
            <a:ext cx="6971565" cy="4176935"/>
          </a:xfrm>
        </p:spPr>
        <p:txBody>
          <a:bodyPr/>
          <a:lstStyle/>
          <a:p>
            <a:r>
              <a:rPr lang="zh-CN" altLang="zh-CN" dirty="0"/>
              <a:t>按照工作电源种类</a:t>
            </a:r>
            <a:r>
              <a:rPr lang="zh-CN" altLang="zh-CN" dirty="0" smtClean="0"/>
              <a:t>划分</a:t>
            </a:r>
            <a:endParaRPr lang="en-US" altLang="zh-CN" dirty="0" smtClean="0"/>
          </a:p>
          <a:p>
            <a:pPr lvl="2"/>
            <a:r>
              <a:rPr lang="zh-CN" altLang="en-US" dirty="0" smtClean="0"/>
              <a:t>直流电机、交流电机</a:t>
            </a:r>
            <a:endParaRPr lang="en-US" altLang="zh-CN" dirty="0" smtClean="0"/>
          </a:p>
          <a:p>
            <a:r>
              <a:rPr lang="zh-CN" altLang="zh-CN" dirty="0" smtClean="0"/>
              <a:t>按照</a:t>
            </a:r>
            <a:r>
              <a:rPr lang="zh-CN" altLang="zh-CN" dirty="0"/>
              <a:t>结构和工作原理</a:t>
            </a:r>
            <a:r>
              <a:rPr lang="zh-CN" altLang="zh-CN" dirty="0" smtClean="0"/>
              <a:t>划分</a:t>
            </a:r>
            <a:endParaRPr lang="en-US" altLang="zh-CN" dirty="0" smtClean="0"/>
          </a:p>
          <a:p>
            <a:pPr lvl="2"/>
            <a:r>
              <a:rPr lang="zh-CN" altLang="en-US" dirty="0"/>
              <a:t>永磁同步电动机、感应电动机</a:t>
            </a:r>
            <a:endParaRPr lang="en-US" altLang="zh-CN" dirty="0" smtClean="0"/>
          </a:p>
          <a:p>
            <a:r>
              <a:rPr lang="zh-CN" altLang="zh-CN" dirty="0"/>
              <a:t>按照启动与运行方式</a:t>
            </a:r>
            <a:r>
              <a:rPr lang="zh-CN" altLang="zh-CN" dirty="0" smtClean="0"/>
              <a:t>划分</a:t>
            </a:r>
            <a:endParaRPr lang="en-US" altLang="zh-CN" dirty="0" smtClean="0"/>
          </a:p>
          <a:p>
            <a:pPr lvl="2"/>
            <a:r>
              <a:rPr lang="en-US" altLang="zh-CN" dirty="0" smtClean="0"/>
              <a:t>…</a:t>
            </a:r>
          </a:p>
          <a:p>
            <a:r>
              <a:rPr lang="zh-CN" altLang="zh-CN" dirty="0"/>
              <a:t>按照运转速度</a:t>
            </a:r>
            <a:r>
              <a:rPr lang="zh-CN" altLang="zh-CN" dirty="0" smtClean="0"/>
              <a:t>划分</a:t>
            </a:r>
            <a:endParaRPr lang="en-US" altLang="zh-CN" dirty="0" smtClean="0"/>
          </a:p>
          <a:p>
            <a:pPr lvl="2"/>
            <a:r>
              <a:rPr lang="en-US" altLang="zh-CN" dirty="0" smtClean="0"/>
              <a:t>…</a:t>
            </a:r>
            <a:endParaRPr lang="zh-CN" altLang="en-US" dirty="0"/>
          </a:p>
        </p:txBody>
      </p:sp>
    </p:spTree>
    <p:extLst>
      <p:ext uri="{BB962C8B-B14F-4D97-AF65-F5344CB8AC3E}">
        <p14:creationId xmlns:p14="http://schemas.microsoft.com/office/powerpoint/2010/main" val="23148066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smtClean="0"/>
              <a:t>常见的几种电机</a:t>
            </a:r>
            <a:r>
              <a:rPr lang="en-US" altLang="zh-CN" dirty="0" smtClean="0"/>
              <a:t>:</a:t>
            </a:r>
            <a:endParaRPr lang="zh-CN" altLang="en-US" dirty="0"/>
          </a:p>
        </p:txBody>
      </p:sp>
      <p:sp>
        <p:nvSpPr>
          <p:cNvPr id="3" name="内容占位符 2"/>
          <p:cNvSpPr>
            <a:spLocks noGrp="1"/>
          </p:cNvSpPr>
          <p:nvPr>
            <p:ph sz="quarter" idx="10"/>
          </p:nvPr>
        </p:nvSpPr>
        <p:spPr>
          <a:xfrm>
            <a:off x="1086219" y="1988369"/>
            <a:ext cx="4205862" cy="3960911"/>
          </a:xfrm>
        </p:spPr>
        <p:txBody>
          <a:bodyPr/>
          <a:lstStyle/>
          <a:p>
            <a:r>
              <a:rPr lang="zh-CN" altLang="en-US" dirty="0" smtClean="0"/>
              <a:t>直流电机</a:t>
            </a:r>
            <a:endParaRPr lang="en-US" altLang="zh-CN" dirty="0" smtClean="0"/>
          </a:p>
          <a:p>
            <a:pPr lvl="2"/>
            <a:r>
              <a:rPr lang="zh-CN" altLang="en-US" dirty="0" smtClean="0"/>
              <a:t>直流有刷电机</a:t>
            </a:r>
            <a:endParaRPr lang="en-US" altLang="zh-CN" dirty="0" smtClean="0"/>
          </a:p>
          <a:p>
            <a:pPr lvl="2"/>
            <a:r>
              <a:rPr lang="zh-CN" altLang="en-US" dirty="0" smtClean="0"/>
              <a:t>直流无刷电机</a:t>
            </a:r>
            <a:endParaRPr lang="en-US" altLang="zh-CN" dirty="0" smtClean="0"/>
          </a:p>
          <a:p>
            <a:r>
              <a:rPr lang="zh-CN" altLang="en-US" dirty="0" smtClean="0"/>
              <a:t>步进电机</a:t>
            </a:r>
            <a:endParaRPr lang="en-US" altLang="zh-CN" dirty="0" smtClean="0"/>
          </a:p>
          <a:p>
            <a:r>
              <a:rPr lang="zh-CN" altLang="en-US" dirty="0" smtClean="0"/>
              <a:t>伺服电机</a:t>
            </a:r>
            <a:endParaRPr lang="en-US" altLang="zh-CN" dirty="0" smtClean="0"/>
          </a:p>
          <a:p>
            <a:r>
              <a:rPr lang="zh-CN" altLang="en-US" dirty="0" smtClean="0"/>
              <a:t>舵机</a:t>
            </a:r>
            <a:endParaRPr lang="zh-CN" altLang="en-US" dirty="0"/>
          </a:p>
        </p:txBody>
      </p:sp>
    </p:spTree>
    <p:extLst>
      <p:ext uri="{BB962C8B-B14F-4D97-AF65-F5344CB8AC3E}">
        <p14:creationId xmlns:p14="http://schemas.microsoft.com/office/powerpoint/2010/main" val="3010090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直流电机</a:t>
            </a:r>
            <a:endParaRPr lang="zh-CN" altLang="en-US" dirty="0"/>
          </a:p>
        </p:txBody>
      </p:sp>
      <p:sp>
        <p:nvSpPr>
          <p:cNvPr id="3" name="内容占位符 2"/>
          <p:cNvSpPr>
            <a:spLocks noGrp="1"/>
          </p:cNvSpPr>
          <p:nvPr>
            <p:ph sz="quarter" idx="10"/>
          </p:nvPr>
        </p:nvSpPr>
        <p:spPr>
          <a:xfrm>
            <a:off x="1086218" y="1988369"/>
            <a:ext cx="6971565" cy="4320951"/>
          </a:xfrm>
        </p:spPr>
        <p:txBody>
          <a:bodyPr/>
          <a:lstStyle/>
          <a:p>
            <a:r>
              <a:rPr lang="zh-CN" altLang="zh-CN" sz="2800" dirty="0" smtClean="0"/>
              <a:t>在这里</a:t>
            </a:r>
            <a:r>
              <a:rPr lang="zh-CN" altLang="en-US" sz="2800" dirty="0" smtClean="0"/>
              <a:t>将</a:t>
            </a:r>
            <a:r>
              <a:rPr lang="zh-CN" altLang="zh-CN" sz="2800" dirty="0" smtClean="0"/>
              <a:t>直流</a:t>
            </a:r>
            <a:r>
              <a:rPr lang="zh-CN" altLang="zh-CN" sz="2800" dirty="0"/>
              <a:t>有刷电机和直流无刷</a:t>
            </a:r>
            <a:r>
              <a:rPr lang="zh-CN" altLang="zh-CN" sz="2800" dirty="0" smtClean="0"/>
              <a:t>电机</a:t>
            </a:r>
            <a:r>
              <a:rPr lang="zh-CN" altLang="zh-CN" sz="2800" dirty="0"/>
              <a:t>概括成</a:t>
            </a:r>
            <a:r>
              <a:rPr lang="zh-CN" altLang="zh-CN" sz="2800" dirty="0" smtClean="0"/>
              <a:t>直流电机</a:t>
            </a:r>
            <a:r>
              <a:rPr lang="zh-CN" altLang="en-US" sz="2800" dirty="0" smtClean="0"/>
              <a:t>。如果</a:t>
            </a:r>
            <a:r>
              <a:rPr lang="zh-CN" altLang="zh-CN" sz="2800" dirty="0" smtClean="0"/>
              <a:t>从</a:t>
            </a:r>
            <a:r>
              <a:rPr lang="zh-CN" altLang="zh-CN" sz="2800" dirty="0"/>
              <a:t>字面上</a:t>
            </a:r>
            <a:r>
              <a:rPr lang="zh-CN" altLang="zh-CN" sz="2800" dirty="0" smtClean="0"/>
              <a:t>看</a:t>
            </a:r>
            <a:r>
              <a:rPr lang="zh-CN" altLang="en-US" sz="2800" dirty="0" smtClean="0"/>
              <a:t>，</a:t>
            </a:r>
            <a:r>
              <a:rPr lang="zh-CN" altLang="zh-CN" sz="2800" dirty="0" smtClean="0"/>
              <a:t>区别</a:t>
            </a:r>
            <a:r>
              <a:rPr lang="zh-CN" altLang="zh-CN" sz="2800" dirty="0"/>
              <a:t>就是有刷和无</a:t>
            </a:r>
            <a:r>
              <a:rPr lang="zh-CN" altLang="zh-CN" sz="2800" dirty="0" smtClean="0"/>
              <a:t>刷</a:t>
            </a:r>
            <a:r>
              <a:rPr lang="zh-CN" altLang="en-US" sz="2800" dirty="0" smtClean="0"/>
              <a:t>，实际上内部有很大的差异。</a:t>
            </a:r>
            <a:endParaRPr lang="zh-CN" altLang="en-US" sz="2400" dirty="0"/>
          </a:p>
        </p:txBody>
      </p:sp>
      <p:pic>
        <p:nvPicPr>
          <p:cNvPr id="4" name="图片 3"/>
          <p:cNvPicPr/>
          <p:nvPr/>
        </p:nvPicPr>
        <p:blipFill>
          <a:blip r:embed="rId2"/>
          <a:stretch>
            <a:fillRect/>
          </a:stretch>
        </p:blipFill>
        <p:spPr>
          <a:xfrm>
            <a:off x="-252536" y="3356992"/>
            <a:ext cx="6887448" cy="2692968"/>
          </a:xfrm>
          <a:prstGeom prst="rect">
            <a:avLst/>
          </a:prstGeom>
        </p:spPr>
      </p:pic>
      <p:sp>
        <p:nvSpPr>
          <p:cNvPr id="5" name="文本框 4"/>
          <p:cNvSpPr txBox="1"/>
          <p:nvPr/>
        </p:nvSpPr>
        <p:spPr>
          <a:xfrm>
            <a:off x="384604" y="6049960"/>
            <a:ext cx="2031325" cy="369332"/>
          </a:xfrm>
          <a:prstGeom prst="rect">
            <a:avLst/>
          </a:prstGeom>
          <a:noFill/>
        </p:spPr>
        <p:txBody>
          <a:bodyPr wrap="none" rtlCol="0">
            <a:spAutoFit/>
          </a:bodyPr>
          <a:lstStyle/>
          <a:p>
            <a:r>
              <a:rPr lang="zh-CN" altLang="en-US" dirty="0" smtClean="0"/>
              <a:t>有刷电机内部结构</a:t>
            </a:r>
            <a:endParaRPr lang="zh-CN" altLang="en-US" dirty="0"/>
          </a:p>
        </p:txBody>
      </p:sp>
      <p:sp>
        <p:nvSpPr>
          <p:cNvPr id="6" name="文本框 5"/>
          <p:cNvSpPr txBox="1"/>
          <p:nvPr/>
        </p:nvSpPr>
        <p:spPr>
          <a:xfrm>
            <a:off x="3419872" y="5994974"/>
            <a:ext cx="5493812" cy="369332"/>
          </a:xfrm>
          <a:prstGeom prst="rect">
            <a:avLst/>
          </a:prstGeom>
          <a:noFill/>
        </p:spPr>
        <p:txBody>
          <a:bodyPr wrap="none" rtlCol="0">
            <a:spAutoFit/>
          </a:bodyPr>
          <a:lstStyle/>
          <a:p>
            <a:r>
              <a:rPr lang="zh-CN" altLang="en-US" dirty="0" smtClean="0"/>
              <a:t>外转子式（左）、内转子式（右）无刷电机内部结构</a:t>
            </a:r>
            <a:endParaRPr lang="zh-CN" altLang="en-US" dirty="0"/>
          </a:p>
        </p:txBody>
      </p:sp>
      <p:pic>
        <p:nvPicPr>
          <p:cNvPr id="8" name="图片 7"/>
          <p:cNvPicPr>
            <a:picLocks noChangeAspect="1"/>
          </p:cNvPicPr>
          <p:nvPr/>
        </p:nvPicPr>
        <p:blipFill>
          <a:blip r:embed="rId3"/>
          <a:stretch>
            <a:fillRect/>
          </a:stretch>
        </p:blipFill>
        <p:spPr>
          <a:xfrm>
            <a:off x="6442640" y="3972013"/>
            <a:ext cx="2643914" cy="1977267"/>
          </a:xfrm>
          <a:prstGeom prst="rect">
            <a:avLst/>
          </a:prstGeom>
        </p:spPr>
      </p:pic>
      <p:sp>
        <p:nvSpPr>
          <p:cNvPr id="9" name="文本框 8"/>
          <p:cNvSpPr txBox="1"/>
          <p:nvPr/>
        </p:nvSpPr>
        <p:spPr>
          <a:xfrm>
            <a:off x="6324198" y="3972013"/>
            <a:ext cx="492443" cy="276999"/>
          </a:xfrm>
          <a:prstGeom prst="rect">
            <a:avLst/>
          </a:prstGeom>
          <a:noFill/>
        </p:spPr>
        <p:txBody>
          <a:bodyPr wrap="none" rtlCol="0">
            <a:spAutoFit/>
          </a:bodyPr>
          <a:lstStyle/>
          <a:p>
            <a:r>
              <a:rPr lang="zh-CN" altLang="en-US" sz="1200" dirty="0" smtClean="0"/>
              <a:t>定子</a:t>
            </a:r>
            <a:endParaRPr lang="zh-CN" altLang="en-US" sz="1200" dirty="0"/>
          </a:p>
        </p:txBody>
      </p:sp>
      <p:sp>
        <p:nvSpPr>
          <p:cNvPr id="10" name="文本框 9"/>
          <p:cNvSpPr txBox="1"/>
          <p:nvPr/>
        </p:nvSpPr>
        <p:spPr>
          <a:xfrm>
            <a:off x="7596190" y="5608003"/>
            <a:ext cx="492443" cy="276999"/>
          </a:xfrm>
          <a:prstGeom prst="rect">
            <a:avLst/>
          </a:prstGeom>
          <a:noFill/>
        </p:spPr>
        <p:txBody>
          <a:bodyPr wrap="none" rtlCol="0">
            <a:spAutoFit/>
          </a:bodyPr>
          <a:lstStyle/>
          <a:p>
            <a:r>
              <a:rPr lang="zh-CN" altLang="en-US" sz="1200" dirty="0" smtClean="0"/>
              <a:t>转子</a:t>
            </a:r>
            <a:endParaRPr lang="zh-CN" altLang="en-US" sz="1200" dirty="0"/>
          </a:p>
        </p:txBody>
      </p:sp>
    </p:spTree>
    <p:extLst>
      <p:ext uri="{BB962C8B-B14F-4D97-AF65-F5344CB8AC3E}">
        <p14:creationId xmlns:p14="http://schemas.microsoft.com/office/powerpoint/2010/main" val="2839675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直流电机</a:t>
            </a:r>
          </a:p>
          <a:p>
            <a:endParaRPr lang="zh-CN" altLang="en-US" dirty="0"/>
          </a:p>
        </p:txBody>
      </p:sp>
      <p:graphicFrame>
        <p:nvGraphicFramePr>
          <p:cNvPr id="5" name="内容占位符 4"/>
          <p:cNvGraphicFramePr>
            <a:graphicFrameLocks noGrp="1"/>
          </p:cNvGraphicFramePr>
          <p:nvPr>
            <p:ph sz="quarter" idx="10"/>
            <p:extLst>
              <p:ext uri="{D42A27DB-BD31-4B8C-83A1-F6EECF244321}">
                <p14:modId xmlns:p14="http://schemas.microsoft.com/office/powerpoint/2010/main" val="1918316017"/>
              </p:ext>
            </p:extLst>
          </p:nvPr>
        </p:nvGraphicFramePr>
        <p:xfrm>
          <a:off x="845586" y="2420888"/>
          <a:ext cx="7452828" cy="3816424"/>
        </p:xfrm>
        <a:graphic>
          <a:graphicData uri="http://schemas.openxmlformats.org/drawingml/2006/table">
            <a:tbl>
              <a:tblPr>
                <a:tableStyleId>{5C22544A-7EE6-4342-B048-85BDC9FD1C3A}</a:tableStyleId>
              </a:tblPr>
              <a:tblGrid>
                <a:gridCol w="1289913">
                  <a:extLst>
                    <a:ext uri="{9D8B030D-6E8A-4147-A177-3AD203B41FA5}">
                      <a16:colId xmlns:a16="http://schemas.microsoft.com/office/drawing/2014/main" val="2150584444"/>
                    </a:ext>
                  </a:extLst>
                </a:gridCol>
                <a:gridCol w="6162915">
                  <a:extLst>
                    <a:ext uri="{9D8B030D-6E8A-4147-A177-3AD203B41FA5}">
                      <a16:colId xmlns:a16="http://schemas.microsoft.com/office/drawing/2014/main" val="1043889415"/>
                    </a:ext>
                  </a:extLst>
                </a:gridCol>
              </a:tblGrid>
              <a:tr h="954106">
                <a:tc rowSpan="2">
                  <a:txBody>
                    <a:bodyPr/>
                    <a:lstStyle/>
                    <a:p>
                      <a:pPr algn="ctr">
                        <a:lnSpc>
                          <a:spcPct val="150000"/>
                        </a:lnSpc>
                      </a:pPr>
                      <a:r>
                        <a:rPr lang="zh-CN" altLang="en-US" b="1" dirty="0" smtClean="0">
                          <a:latin typeface="+mj-ea"/>
                          <a:ea typeface="+mj-ea"/>
                        </a:rPr>
                        <a:t>有刷电机</a:t>
                      </a:r>
                      <a:endParaRPr lang="zh-CN" altLang="en-US" b="1" dirty="0">
                        <a:latin typeface="+mj-ea"/>
                        <a:ea typeface="+mj-ea"/>
                      </a:endParaRPr>
                    </a:p>
                  </a:txBody>
                  <a:tcPr/>
                </a:tc>
                <a:tc>
                  <a:txBody>
                    <a:bodyPr/>
                    <a:lstStyle/>
                    <a:p>
                      <a:pPr algn="l">
                        <a:lnSpc>
                          <a:spcPct val="150000"/>
                        </a:lnSpc>
                      </a:pPr>
                      <a:r>
                        <a:rPr lang="zh-CN" altLang="en-US" sz="1800" b="0" i="0" u="none" strike="noStrike" kern="1200" dirty="0" smtClean="0">
                          <a:solidFill>
                            <a:schemeClr val="dk1"/>
                          </a:solidFill>
                          <a:effectLst/>
                          <a:latin typeface="+mn-lt"/>
                          <a:ea typeface="+mn-ea"/>
                          <a:cs typeface="+mn-cs"/>
                        </a:rPr>
                        <a:t>特点：有刷电机结构简单、成本低、开发时间久、技术成熟、速度快、起动扭矩大、运行平稳、起、制动效果好。</a:t>
                      </a:r>
                      <a:endParaRPr lang="en-US" altLang="zh-CN" sz="1800" b="0" i="0" u="none" strike="noStrike" kern="1200" dirty="0" smtClean="0">
                        <a:solidFill>
                          <a:schemeClr val="dk1"/>
                        </a:solidFill>
                        <a:effectLst/>
                        <a:latin typeface="+mn-lt"/>
                        <a:ea typeface="+mn-ea"/>
                        <a:cs typeface="+mn-cs"/>
                      </a:endParaRPr>
                    </a:p>
                  </a:txBody>
                  <a:tcPr/>
                </a:tc>
                <a:extLst>
                  <a:ext uri="{0D108BD9-81ED-4DB2-BD59-A6C34878D82A}">
                    <a16:rowId xmlns:a16="http://schemas.microsoft.com/office/drawing/2014/main" val="1547192305"/>
                  </a:ext>
                </a:extLst>
              </a:tr>
              <a:tr h="954106">
                <a:tc vMerge="1">
                  <a:txBody>
                    <a:bodyPr/>
                    <a:lstStyle/>
                    <a:p>
                      <a:pPr algn="ctr">
                        <a:lnSpc>
                          <a:spcPct val="150000"/>
                        </a:lnSpc>
                      </a:pPr>
                      <a:endParaRPr lang="zh-CN" altLang="en-US" b="1" dirty="0">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0" i="0" u="none" strike="noStrike" kern="1200" dirty="0" smtClean="0">
                          <a:solidFill>
                            <a:schemeClr val="dk1"/>
                          </a:solidFill>
                          <a:effectLst/>
                          <a:latin typeface="+mn-lt"/>
                          <a:ea typeface="+mn-ea"/>
                          <a:cs typeface="+mn-cs"/>
                        </a:rPr>
                        <a:t>应用场景：比如工厂、加工机床、精密仪器等，如果电机故障，只需更换碳刷即可。</a:t>
                      </a:r>
                      <a:endParaRPr lang="zh-CN" altLang="en-US" dirty="0" smtClean="0"/>
                    </a:p>
                  </a:txBody>
                  <a:tcPr/>
                </a:tc>
                <a:extLst>
                  <a:ext uri="{0D108BD9-81ED-4DB2-BD59-A6C34878D82A}">
                    <a16:rowId xmlns:a16="http://schemas.microsoft.com/office/drawing/2014/main" val="4148497851"/>
                  </a:ext>
                </a:extLst>
              </a:tr>
              <a:tr h="954106">
                <a:tc rowSpan="2">
                  <a:txBody>
                    <a:bodyPr/>
                    <a:lstStyle/>
                    <a:p>
                      <a:pPr algn="ctr">
                        <a:lnSpc>
                          <a:spcPct val="150000"/>
                        </a:lnSpc>
                      </a:pPr>
                      <a:r>
                        <a:rPr lang="zh-CN" altLang="en-US" b="1" dirty="0" smtClean="0">
                          <a:latin typeface="+mj-ea"/>
                          <a:ea typeface="+mj-ea"/>
                        </a:rPr>
                        <a:t>无刷电机</a:t>
                      </a:r>
                      <a:endParaRPr lang="zh-CN" altLang="en-US" b="1" dirty="0">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0" i="0" u="none" strike="noStrike" kern="1200" dirty="0" smtClean="0">
                          <a:solidFill>
                            <a:schemeClr val="dk1"/>
                          </a:solidFill>
                          <a:effectLst/>
                          <a:latin typeface="+mn-lt"/>
                          <a:ea typeface="+mn-ea"/>
                          <a:cs typeface="+mn-cs"/>
                        </a:rPr>
                        <a:t>特点：</a:t>
                      </a:r>
                      <a:r>
                        <a:rPr lang="zh-CN" altLang="en-US" dirty="0" smtClean="0"/>
                        <a:t>低干扰、噪音低、运转顺畅、高速、电机使用寿命长、低维护成本。</a:t>
                      </a:r>
                      <a:endParaRPr lang="zh-CN" altLang="en-US" dirty="0"/>
                    </a:p>
                  </a:txBody>
                  <a:tcPr/>
                </a:tc>
                <a:extLst>
                  <a:ext uri="{0D108BD9-81ED-4DB2-BD59-A6C34878D82A}">
                    <a16:rowId xmlns:a16="http://schemas.microsoft.com/office/drawing/2014/main" val="3065245601"/>
                  </a:ext>
                </a:extLst>
              </a:tr>
              <a:tr h="954106">
                <a:tc vMerge="1">
                  <a:txBody>
                    <a:bodyPr/>
                    <a:lstStyle/>
                    <a:p>
                      <a:pPr algn="ctr">
                        <a:lnSpc>
                          <a:spcPct val="150000"/>
                        </a:lnSpc>
                      </a:pPr>
                      <a:endParaRPr lang="zh-CN" altLang="en-US" b="1" dirty="0">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0" i="0" u="none" strike="noStrike" kern="1200" dirty="0" smtClean="0">
                          <a:solidFill>
                            <a:schemeClr val="dk1"/>
                          </a:solidFill>
                          <a:effectLst/>
                          <a:latin typeface="+mn-lt"/>
                          <a:ea typeface="+mn-ea"/>
                          <a:cs typeface="+mn-cs"/>
                        </a:rPr>
                        <a:t>应用场景：主要应在恒速设备上，比如变频空调、冰箱等，无刷电机损坏只能更换。</a:t>
                      </a:r>
                      <a:endParaRPr lang="zh-CN" altLang="en-US" dirty="0"/>
                    </a:p>
                  </a:txBody>
                  <a:tcPr/>
                </a:tc>
                <a:extLst>
                  <a:ext uri="{0D108BD9-81ED-4DB2-BD59-A6C34878D82A}">
                    <a16:rowId xmlns:a16="http://schemas.microsoft.com/office/drawing/2014/main" val="4086277073"/>
                  </a:ext>
                </a:extLst>
              </a:tr>
            </a:tbl>
          </a:graphicData>
        </a:graphic>
      </p:graphicFrame>
      <p:sp>
        <p:nvSpPr>
          <p:cNvPr id="6" name="文本框 5"/>
          <p:cNvSpPr txBox="1"/>
          <p:nvPr/>
        </p:nvSpPr>
        <p:spPr>
          <a:xfrm>
            <a:off x="2375756" y="1841063"/>
            <a:ext cx="4392488"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smtClean="0"/>
              <a:t>有刷电机和无刷电机对比</a:t>
            </a:r>
            <a:endParaRPr lang="zh-CN" altLang="en-US" sz="2800" dirty="0"/>
          </a:p>
        </p:txBody>
      </p:sp>
    </p:spTree>
    <p:extLst>
      <p:ext uri="{BB962C8B-B14F-4D97-AF65-F5344CB8AC3E}">
        <p14:creationId xmlns:p14="http://schemas.microsoft.com/office/powerpoint/2010/main" val="567705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979712" y="1988617"/>
            <a:ext cx="5184576" cy="504279"/>
          </a:xfrm>
        </p:spPr>
        <p:txBody>
          <a:bodyPr/>
          <a:lstStyle/>
          <a:p>
            <a:r>
              <a:rPr lang="zh-CN" altLang="en-US" dirty="0" smtClean="0"/>
              <a:t>带减速齿轮组的直流电机</a:t>
            </a:r>
            <a:endParaRPr lang="zh-CN" altLang="en-US" dirty="0"/>
          </a:p>
        </p:txBody>
      </p:sp>
      <p:pic>
        <p:nvPicPr>
          <p:cNvPr id="4" name="内容占位符 3"/>
          <p:cNvPicPr>
            <a:picLocks noGrp="1" noChangeAspect="1"/>
          </p:cNvPicPr>
          <p:nvPr>
            <p:ph sz="quarter" idx="10"/>
          </p:nvPr>
        </p:nvPicPr>
        <p:blipFill>
          <a:blip r:embed="rId2"/>
          <a:stretch>
            <a:fillRect/>
          </a:stretch>
        </p:blipFill>
        <p:spPr>
          <a:xfrm>
            <a:off x="539552" y="3048069"/>
            <a:ext cx="4416930" cy="2200000"/>
          </a:xfrm>
          <a:prstGeom prst="rect">
            <a:avLst/>
          </a:prstGeom>
        </p:spPr>
      </p:pic>
      <p:sp>
        <p:nvSpPr>
          <p:cNvPr id="5" name="文本占位符 1"/>
          <p:cNvSpPr txBox="1">
            <a:spLocks/>
          </p:cNvSpPr>
          <p:nvPr/>
        </p:nvSpPr>
        <p:spPr>
          <a:xfrm>
            <a:off x="0" y="1196529"/>
            <a:ext cx="7380312" cy="50427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smtClean="0"/>
              <a:t>直流电机</a:t>
            </a:r>
            <a:endParaRPr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989" y="2564904"/>
            <a:ext cx="3256598" cy="3166330"/>
          </a:xfrm>
          <a:prstGeom prst="rect">
            <a:avLst/>
          </a:prstGeom>
        </p:spPr>
      </p:pic>
    </p:spTree>
    <p:extLst>
      <p:ext uri="{BB962C8B-B14F-4D97-AF65-F5344CB8AC3E}">
        <p14:creationId xmlns:p14="http://schemas.microsoft.com/office/powerpoint/2010/main" val="41825679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有刷电机驱动器</a:t>
            </a:r>
          </a:p>
        </p:txBody>
      </p:sp>
      <p:pic>
        <p:nvPicPr>
          <p:cNvPr id="4" name="内容占位符 3"/>
          <p:cNvPicPr>
            <a:picLocks noGrp="1" noChangeAspect="1"/>
          </p:cNvPicPr>
          <p:nvPr>
            <p:ph sz="quarter" idx="10"/>
          </p:nvPr>
        </p:nvPicPr>
        <p:blipFill>
          <a:blip r:embed="rId2"/>
          <a:stretch>
            <a:fillRect/>
          </a:stretch>
        </p:blipFill>
        <p:spPr>
          <a:xfrm>
            <a:off x="251520" y="2702943"/>
            <a:ext cx="2371725" cy="1905000"/>
          </a:xfrm>
          <a:prstGeom prst="rect">
            <a:avLst/>
          </a:prstGeom>
        </p:spPr>
      </p:pic>
      <p:sp>
        <p:nvSpPr>
          <p:cNvPr id="6" name="文本框 5"/>
          <p:cNvSpPr txBox="1"/>
          <p:nvPr/>
        </p:nvSpPr>
        <p:spPr>
          <a:xfrm>
            <a:off x="879376" y="4751959"/>
            <a:ext cx="1116011" cy="523220"/>
          </a:xfrm>
          <a:prstGeom prst="rect">
            <a:avLst/>
          </a:prstGeom>
          <a:noFill/>
        </p:spPr>
        <p:txBody>
          <a:bodyPr wrap="none" rtlCol="0">
            <a:spAutoFit/>
          </a:bodyPr>
          <a:lstStyle/>
          <a:p>
            <a:r>
              <a:rPr lang="en-US" altLang="zh-CN" sz="2800" dirty="0" smtClean="0"/>
              <a:t>L298</a:t>
            </a:r>
            <a:r>
              <a:rPr lang="en-US" altLang="zh-CN" sz="2800" dirty="0"/>
              <a:t>N</a:t>
            </a:r>
            <a:endParaRPr lang="zh-CN" altLang="en-US" sz="2800" dirty="0"/>
          </a:p>
        </p:txBody>
      </p:sp>
      <p:sp>
        <p:nvSpPr>
          <p:cNvPr id="9" name="矩形 8"/>
          <p:cNvSpPr/>
          <p:nvPr/>
        </p:nvSpPr>
        <p:spPr>
          <a:xfrm>
            <a:off x="3022384" y="2324180"/>
            <a:ext cx="4752529" cy="1569660"/>
          </a:xfrm>
          <a:prstGeom prst="rect">
            <a:avLst/>
          </a:prstGeom>
        </p:spPr>
        <p:txBody>
          <a:bodyPr wrap="square">
            <a:spAutoFit/>
          </a:bodyPr>
          <a:lstStyle/>
          <a:p>
            <a:r>
              <a:rPr lang="en-US" altLang="zh-CN" sz="2400" dirty="0" smtClean="0"/>
              <a:t>L298N</a:t>
            </a:r>
            <a:r>
              <a:rPr lang="zh-CN" altLang="en-US" sz="2400" dirty="0" smtClean="0"/>
              <a:t>内部本质上也是</a:t>
            </a:r>
            <a:r>
              <a:rPr lang="en-US" altLang="zh-CN" sz="2400" dirty="0" smtClean="0"/>
              <a:t>H</a:t>
            </a:r>
            <a:r>
              <a:rPr lang="zh-CN" altLang="en-US" sz="2400" dirty="0" smtClean="0"/>
              <a:t>桥驱动电路，其由核心</a:t>
            </a:r>
            <a:r>
              <a:rPr lang="zh-CN" altLang="en-US" sz="2400" dirty="0"/>
              <a:t>电路</a:t>
            </a:r>
            <a:r>
              <a:rPr lang="en-US" altLang="zh-CN" sz="2400" dirty="0"/>
              <a:t>H</a:t>
            </a:r>
            <a:r>
              <a:rPr lang="zh-CN" altLang="en-US" sz="2400" dirty="0"/>
              <a:t>桥加上一些必要的外围电路， 共同组成直流有刷电机的驱动器。</a:t>
            </a:r>
          </a:p>
        </p:txBody>
      </p:sp>
      <p:pic>
        <p:nvPicPr>
          <p:cNvPr id="7" name="内容占位符 3"/>
          <p:cNvPicPr>
            <a:picLocks noChangeAspect="1"/>
          </p:cNvPicPr>
          <p:nvPr/>
        </p:nvPicPr>
        <p:blipFill>
          <a:blip r:embed="rId3"/>
          <a:stretch>
            <a:fillRect/>
          </a:stretch>
        </p:blipFill>
        <p:spPr>
          <a:xfrm>
            <a:off x="3491880" y="3893840"/>
            <a:ext cx="3240360" cy="2698012"/>
          </a:xfrm>
          <a:prstGeom prst="rect">
            <a:avLst/>
          </a:prstGeom>
        </p:spPr>
      </p:pic>
    </p:spTree>
    <p:extLst>
      <p:ext uri="{BB962C8B-B14F-4D97-AF65-F5344CB8AC3E}">
        <p14:creationId xmlns:p14="http://schemas.microsoft.com/office/powerpoint/2010/main" val="28649283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无刷电机驱动器</a:t>
            </a:r>
          </a:p>
        </p:txBody>
      </p:sp>
      <p:sp>
        <p:nvSpPr>
          <p:cNvPr id="5" name="矩形 4"/>
          <p:cNvSpPr/>
          <p:nvPr/>
        </p:nvSpPr>
        <p:spPr>
          <a:xfrm>
            <a:off x="4644008" y="2815381"/>
            <a:ext cx="4176464" cy="2308324"/>
          </a:xfrm>
          <a:prstGeom prst="rect">
            <a:avLst/>
          </a:prstGeom>
        </p:spPr>
        <p:txBody>
          <a:bodyPr wrap="square">
            <a:spAutoFit/>
          </a:bodyPr>
          <a:lstStyle/>
          <a:p>
            <a:r>
              <a:rPr lang="zh-CN" altLang="en-US" sz="2400" dirty="0"/>
              <a:t>无刷电机也是使用</a:t>
            </a:r>
            <a:r>
              <a:rPr lang="en-US" altLang="zh-CN" sz="2400" dirty="0"/>
              <a:t>H</a:t>
            </a:r>
            <a:r>
              <a:rPr lang="zh-CN" altLang="en-US" sz="2400" dirty="0"/>
              <a:t>桥电路进行驱动的，只不过是电机的每一相都用一个半桥电路驱动，一个三相无刷电机总共需要三个半桥，而不像直流有刷电机驱动那种使用全桥电路。</a:t>
            </a:r>
          </a:p>
        </p:txBody>
      </p:sp>
      <p:pic>
        <p:nvPicPr>
          <p:cNvPr id="6" name="内容占位符 5"/>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rot="5400000">
            <a:off x="813403" y="2190684"/>
            <a:ext cx="3019581" cy="3423268"/>
          </a:xfrm>
        </p:spPr>
      </p:pic>
      <p:sp>
        <p:nvSpPr>
          <p:cNvPr id="3" name="矩形 2"/>
          <p:cNvSpPr/>
          <p:nvPr/>
        </p:nvSpPr>
        <p:spPr>
          <a:xfrm>
            <a:off x="1192114" y="5589240"/>
            <a:ext cx="2262158" cy="369332"/>
          </a:xfrm>
          <a:prstGeom prst="rect">
            <a:avLst/>
          </a:prstGeom>
        </p:spPr>
        <p:txBody>
          <a:bodyPr wrap="none">
            <a:spAutoFit/>
          </a:bodyPr>
          <a:lstStyle/>
          <a:p>
            <a:r>
              <a:rPr lang="zh-CN" altLang="en-US" dirty="0" smtClean="0"/>
              <a:t>野火无</a:t>
            </a:r>
            <a:r>
              <a:rPr lang="zh-CN" altLang="en-US" dirty="0"/>
              <a:t>刷电机驱动器</a:t>
            </a:r>
          </a:p>
        </p:txBody>
      </p:sp>
    </p:spTree>
    <p:extLst>
      <p:ext uri="{BB962C8B-B14F-4D97-AF65-F5344CB8AC3E}">
        <p14:creationId xmlns:p14="http://schemas.microsoft.com/office/powerpoint/2010/main" val="602723663"/>
      </p:ext>
    </p:extLst>
  </p:cSld>
  <p:clrMapOvr>
    <a:masterClrMapping/>
  </p:clrMapOvr>
  <p:timing>
    <p:tnLst>
      <p:par>
        <p:cTn id="1" dur="indefinite" restart="never" nodeType="tmRoot"/>
      </p:par>
    </p:tnLst>
  </p:timing>
</p:sld>
</file>

<file path=ppt/theme/theme1.xml><?xml version="1.0" encoding="utf-8"?>
<a:theme xmlns:a="http://schemas.openxmlformats.org/drawingml/2006/main" name="封面">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思源">
      <a:majorFont>
        <a:latin typeface="思源黑体 CN"/>
        <a:ea typeface="思源黑体 CN"/>
        <a:cs typeface=""/>
      </a:majorFont>
      <a:minorFont>
        <a:latin typeface="思源黑体 Light"/>
        <a:ea typeface="思源黑体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正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思源">
      <a:majorFont>
        <a:latin typeface="思源黑体 CN"/>
        <a:ea typeface="思源黑体 CN"/>
        <a:cs typeface=""/>
      </a:majorFont>
      <a:minorFont>
        <a:latin typeface="思源黑体 Light"/>
        <a:ea typeface="思源黑体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正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思源">
      <a:majorFont>
        <a:latin typeface="思源黑体 CN"/>
        <a:ea typeface="思源黑体 CN"/>
        <a:cs typeface=""/>
      </a:majorFont>
      <a:minorFont>
        <a:latin typeface="思源黑体 Light"/>
        <a:ea typeface="思源黑体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4979</TotalTime>
  <Words>818</Words>
  <Application>Microsoft Office PowerPoint</Application>
  <PresentationFormat>全屏显示(4:3)</PresentationFormat>
  <Paragraphs>91</Paragraphs>
  <Slides>21</Slides>
  <Notes>0</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21</vt:i4>
      </vt:variant>
    </vt:vector>
  </HeadingPairs>
  <TitlesOfParts>
    <vt:vector size="29" baseType="lpstr">
      <vt:lpstr>苹方 常规</vt:lpstr>
      <vt:lpstr>思源黑体 CN</vt:lpstr>
      <vt:lpstr>思源黑体 Light</vt:lpstr>
      <vt:lpstr>Arial</vt:lpstr>
      <vt:lpstr>Calibri</vt:lpstr>
      <vt:lpstr>封面</vt:lpstr>
      <vt:lpstr>正文</vt:lpstr>
      <vt:lpstr>1_正文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141</cp:revision>
  <dcterms:modified xsi:type="dcterms:W3CDTF">2020-11-25T08:20:46Z</dcterms:modified>
</cp:coreProperties>
</file>